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Lst>
  <p:sldIdLst>
    <p:sldId id="256" r:id="rId2"/>
    <p:sldId id="270" r:id="rId3"/>
    <p:sldId id="257" r:id="rId4"/>
    <p:sldId id="258" r:id="rId5"/>
    <p:sldId id="261" r:id="rId6"/>
    <p:sldId id="277" r:id="rId7"/>
    <p:sldId id="271" r:id="rId8"/>
    <p:sldId id="264" r:id="rId9"/>
    <p:sldId id="274" r:id="rId10"/>
    <p:sldId id="275" r:id="rId11"/>
    <p:sldId id="276" r:id="rId12"/>
    <p:sldId id="278" r:id="rId13"/>
    <p:sldId id="267" r:id="rId14"/>
    <p:sldId id="266" r:id="rId15"/>
    <p:sldId id="273"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47" autoAdjust="0"/>
    <p:restoredTop sz="94660"/>
  </p:normalViewPr>
  <p:slideViewPr>
    <p:cSldViewPr snapToGrid="0">
      <p:cViewPr varScale="1">
        <p:scale>
          <a:sx n="128" d="100"/>
          <a:sy n="128" d="100"/>
        </p:scale>
        <p:origin x="376"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שקופית כותרת">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150386CD-E411-4158-8770-C1EA942D2138}" type="datetimeFigureOut">
              <a:rPr lang="he-IL" smtClean="0"/>
              <a:t>ה'.אב.תשפ"ב</a:t>
            </a:fld>
            <a:endParaRPr lang="he-IL"/>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he-IL"/>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8171465A-2F41-40B1-81A1-986D2AA9BD03}" type="slidenum">
              <a:rPr lang="he-IL" smtClean="0"/>
              <a:t>‹#›</a:t>
            </a:fld>
            <a:endParaRPr lang="he-IL"/>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412613646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32087305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כותרת מקטע עליונה">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150386CD-E411-4158-8770-C1EA942D2138}" type="datetimeFigureOut">
              <a:rPr lang="he-IL" smtClean="0"/>
              <a:t>ה'.אב.תשפ"ב</a:t>
            </a:fld>
            <a:endParaRPr lang="he-IL"/>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he-IL"/>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8171465A-2F41-40B1-81A1-986D2AA9BD03}" type="slidenum">
              <a:rPr lang="he-IL" smtClean="0"/>
              <a:t>‹#›</a:t>
            </a:fld>
            <a:endParaRPr lang="he-IL"/>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19996339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6" name="Footer Placeholder 5"/>
          <p:cNvSpPr>
            <a:spLocks noGrp="1"/>
          </p:cNvSpPr>
          <p:nvPr>
            <p:ph type="ftr" sz="quarter" idx="11"/>
          </p:nvPr>
        </p:nvSpPr>
        <p:spPr/>
        <p:txBody>
          <a:bodyPr/>
          <a:lstStyle/>
          <a:p>
            <a:endParaRPr lang="he-IL"/>
          </a:p>
        </p:txBody>
      </p:sp>
      <p:sp>
        <p:nvSpPr>
          <p:cNvPr id="7" name="Slide Number Placeholder 6"/>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4217337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8" name="Footer Placeholder 7"/>
          <p:cNvSpPr>
            <a:spLocks noGrp="1"/>
          </p:cNvSpPr>
          <p:nvPr>
            <p:ph type="ftr" sz="quarter" idx="11"/>
          </p:nvPr>
        </p:nvSpPr>
        <p:spPr/>
        <p:txBody>
          <a:bodyPr/>
          <a:lstStyle/>
          <a:p>
            <a:endParaRPr lang="he-IL"/>
          </a:p>
        </p:txBody>
      </p:sp>
      <p:sp>
        <p:nvSpPr>
          <p:cNvPr id="9" name="Slide Number Placeholder 8"/>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4044155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4" name="Footer Placeholder 3"/>
          <p:cNvSpPr>
            <a:spLocks noGrp="1"/>
          </p:cNvSpPr>
          <p:nvPr>
            <p:ph type="ftr" sz="quarter" idx="11"/>
          </p:nvPr>
        </p:nvSpPr>
        <p:spPr/>
        <p:txBody>
          <a:bodyPr/>
          <a:lstStyle/>
          <a:p>
            <a:endParaRPr lang="he-IL"/>
          </a:p>
        </p:txBody>
      </p:sp>
      <p:sp>
        <p:nvSpPr>
          <p:cNvPr id="5" name="Slide Number Placeholder 4"/>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524019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3" name="Footer Placeholder 2"/>
          <p:cNvSpPr>
            <a:spLocks noGrp="1"/>
          </p:cNvSpPr>
          <p:nvPr>
            <p:ph type="ftr" sz="quarter" idx="11"/>
          </p:nvPr>
        </p:nvSpPr>
        <p:spPr/>
        <p:txBody>
          <a:bodyPr/>
          <a:lstStyle/>
          <a:p>
            <a:endParaRPr lang="he-IL"/>
          </a:p>
        </p:txBody>
      </p:sp>
      <p:sp>
        <p:nvSpPr>
          <p:cNvPr id="4" name="Slide Number Placeholder 3"/>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140151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תוכן עם כיתוב">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50386CD-E411-4158-8770-C1EA942D2138}" type="datetimeFigureOut">
              <a:rPr lang="he-IL" smtClean="0"/>
              <a:t>ה'.אב.תשפ"ב</a:t>
            </a:fld>
            <a:endParaRPr lang="he-IL"/>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he-IL"/>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8171465A-2F41-40B1-81A1-986D2AA9BD03}" type="slidenum">
              <a:rPr lang="he-IL" smtClean="0"/>
              <a:t>‹#›</a:t>
            </a:fld>
            <a:endParaRPr lang="he-IL"/>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697506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תמונה עם כיתוב">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he-IL"/>
              <a:t>ערוך סגנונות טקסט של תבנית בסיס</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150386CD-E411-4158-8770-C1EA942D2138}" type="datetimeFigureOut">
              <a:rPr lang="he-IL" smtClean="0"/>
              <a:t>ה'.אב.תשפ"ב</a:t>
            </a:fld>
            <a:endParaRPr lang="he-IL"/>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he-IL"/>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8171465A-2F41-40B1-81A1-986D2AA9BD03}" type="slidenum">
              <a:rPr lang="he-IL" smtClean="0"/>
              <a:t>‹#›</a:t>
            </a:fld>
            <a:endParaRPr lang="he-IL"/>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06189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2717843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150386CD-E411-4158-8770-C1EA942D2138}" type="datetimeFigureOut">
              <a:rPr lang="he-IL" smtClean="0"/>
              <a:t>ה'.אב.תשפ"ב</a:t>
            </a:fld>
            <a:endParaRPr lang="he-IL"/>
          </a:p>
        </p:txBody>
      </p:sp>
      <p:sp>
        <p:nvSpPr>
          <p:cNvPr id="5" name="Footer Placeholder 4"/>
          <p:cNvSpPr>
            <a:spLocks noGrp="1"/>
          </p:cNvSpPr>
          <p:nvPr>
            <p:ph type="ftr" sz="quarter" idx="11"/>
          </p:nvPr>
        </p:nvSpPr>
        <p:spPr/>
        <p:txBody>
          <a:bodyPr/>
          <a:lstStyle/>
          <a:p>
            <a:endParaRPr lang="he-IL"/>
          </a:p>
        </p:txBody>
      </p:sp>
      <p:sp>
        <p:nvSpPr>
          <p:cNvPr id="6" name="Slide Number Placeholder 5"/>
          <p:cNvSpPr>
            <a:spLocks noGrp="1"/>
          </p:cNvSpPr>
          <p:nvPr>
            <p:ph type="sldNum" sz="quarter" idx="12"/>
          </p:nvPr>
        </p:nvSpPr>
        <p:spPr/>
        <p:txBody>
          <a:bodyPr/>
          <a:lstStyle/>
          <a:p>
            <a:fld id="{8171465A-2F41-40B1-81A1-986D2AA9BD03}" type="slidenum">
              <a:rPr lang="he-IL" smtClean="0"/>
              <a:t>‹#›</a:t>
            </a:fld>
            <a:endParaRPr lang="he-IL"/>
          </a:p>
        </p:txBody>
      </p:sp>
    </p:spTree>
    <p:extLst>
      <p:ext uri="{BB962C8B-B14F-4D97-AF65-F5344CB8AC3E}">
        <p14:creationId xmlns:p14="http://schemas.microsoft.com/office/powerpoint/2010/main" val="196760851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150386CD-E411-4158-8770-C1EA942D2138}" type="datetimeFigureOut">
              <a:rPr lang="he-IL" smtClean="0"/>
              <a:t>ה'.אב.תשפ"ב</a:t>
            </a:fld>
            <a:endParaRPr lang="he-IL"/>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he-IL"/>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8171465A-2F41-40B1-81A1-986D2AA9BD03}" type="slidenum">
              <a:rPr lang="he-IL" smtClean="0"/>
              <a:t>‹#›</a:t>
            </a:fld>
            <a:endParaRPr lang="he-IL"/>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246406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1"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r" defTabSz="914400" rtl="1"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r" defTabSz="914400" rtl="1"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hyperlink" Target="https://www.izkor.gov.il/%D7%90%D7%99%D7%9C%D7%94%20%D7%92%D7%9C%D7%91%D7%95%D7%A2/en_6e85d061ba5ca26e13adbf2f7834df18" TargetMode="External"/><Relationship Id="rId2" Type="http://schemas.openxmlformats.org/officeDocument/2006/relationships/hyperlink" Target="https://rishonlezion.gal-ed.co.il/Web/He/SearchResults/GalleryNofel/Default.aspx?ID=25917&amp;connect=19614" TargetMode="External"/><Relationship Id="rId1" Type="http://schemas.openxmlformats.org/officeDocument/2006/relationships/slideLayout" Target="../slideLayouts/slideLayout2.xml"/><Relationship Id="rId5" Type="http://schemas.openxmlformats.org/officeDocument/2006/relationships/hyperlink" Target="https://he.wikipedia.org/wiki/%D7%A2%D7%9E%D7%95%D7%93_%D7%A8%D7%90%D7%A9%D7%99" TargetMode="External"/><Relationship Id="rId4" Type="http://schemas.openxmlformats.org/officeDocument/2006/relationships/hyperlink" Target="https://www.palmach.org.il/memorial/fighterpage/?itemId=25917"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1915128" y="1788454"/>
            <a:ext cx="8361229" cy="1086237"/>
          </a:xfrm>
        </p:spPr>
        <p:txBody>
          <a:bodyPr>
            <a:normAutofit fontScale="90000"/>
          </a:bodyPr>
          <a:lstStyle/>
          <a:p>
            <a:r>
              <a:rPr lang="he-IL" sz="8000" b="1" i="1" u="sng" dirty="0">
                <a:effectLst>
                  <a:outerShdw blurRad="38100" dist="38100" dir="2700000" algn="tl">
                    <a:srgbClr val="000000">
                      <a:alpha val="43137"/>
                    </a:srgbClr>
                  </a:outerShdw>
                </a:effectLst>
              </a:rPr>
              <a:t>חיים בלבבות</a:t>
            </a:r>
          </a:p>
        </p:txBody>
      </p:sp>
      <p:sp>
        <p:nvSpPr>
          <p:cNvPr id="3" name="כותרת משנה 2"/>
          <p:cNvSpPr>
            <a:spLocks noGrp="1"/>
          </p:cNvSpPr>
          <p:nvPr>
            <p:ph type="subTitle" idx="1"/>
          </p:nvPr>
        </p:nvSpPr>
        <p:spPr>
          <a:xfrm>
            <a:off x="1284591" y="3143349"/>
            <a:ext cx="9622301" cy="2096116"/>
          </a:xfrm>
        </p:spPr>
        <p:txBody>
          <a:bodyPr>
            <a:normAutofit/>
          </a:bodyPr>
          <a:lstStyle/>
          <a:p>
            <a:pPr marL="0" indent="0">
              <a:buNone/>
            </a:pPr>
            <a:r>
              <a:rPr lang="he-IL" sz="3200" dirty="0">
                <a:latin typeface="Aharoni" panose="02010803020104030203" pitchFamily="2" charset="-79"/>
              </a:rPr>
              <a:t>מיזם הנצחה לכבוד 140 שנה לעיר ראשון לציון</a:t>
            </a:r>
          </a:p>
          <a:p>
            <a:pPr marL="0" indent="0">
              <a:buNone/>
            </a:pPr>
            <a:r>
              <a:rPr lang="he-IL" sz="3200" dirty="0">
                <a:latin typeface="Aharoni" panose="02010803020104030203" pitchFamily="2" charset="-79"/>
              </a:rPr>
              <a:t>לזכרן של הנופלות המונצחות בבית יד לבנים ראשון לציון</a:t>
            </a:r>
            <a:endParaRPr lang="he-IL" sz="3200" b="1" i="1" dirty="0">
              <a:effectLst>
                <a:outerShdw blurRad="38100" dist="38100" dir="2700000" algn="tl">
                  <a:srgbClr val="000000">
                    <a:alpha val="43137"/>
                  </a:srgbClr>
                </a:outerShdw>
              </a:effectLst>
            </a:endParaRPr>
          </a:p>
        </p:txBody>
      </p:sp>
      <p:sp>
        <p:nvSpPr>
          <p:cNvPr id="5" name="TextBox 4"/>
          <p:cNvSpPr txBox="1"/>
          <p:nvPr/>
        </p:nvSpPr>
        <p:spPr>
          <a:xfrm>
            <a:off x="11202786" y="0"/>
            <a:ext cx="989214" cy="369332"/>
          </a:xfrm>
          <a:prstGeom prst="rect">
            <a:avLst/>
          </a:prstGeom>
          <a:noFill/>
        </p:spPr>
        <p:txBody>
          <a:bodyPr wrap="square" rtlCol="1">
            <a:spAutoFit/>
          </a:bodyPr>
          <a:lstStyle/>
          <a:p>
            <a:r>
              <a:rPr lang="he-IL" dirty="0"/>
              <a:t>ד</a:t>
            </a:r>
            <a:r>
              <a:rPr lang="en-US" dirty="0"/>
              <a:t>‘’</a:t>
            </a:r>
            <a:r>
              <a:rPr lang="he-IL" dirty="0"/>
              <a:t>בס</a:t>
            </a:r>
          </a:p>
        </p:txBody>
      </p:sp>
    </p:spTree>
    <p:extLst>
      <p:ext uri="{BB962C8B-B14F-4D97-AF65-F5344CB8AC3E}">
        <p14:creationId xmlns:p14="http://schemas.microsoft.com/office/powerpoint/2010/main" val="39757342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כותרת משנה 2"/>
          <p:cNvSpPr>
            <a:spLocks noGrp="1"/>
          </p:cNvSpPr>
          <p:nvPr>
            <p:ph type="subTitle" idx="1"/>
          </p:nvPr>
        </p:nvSpPr>
        <p:spPr>
          <a:xfrm>
            <a:off x="3235569" y="1933200"/>
            <a:ext cx="7781510" cy="3216681"/>
          </a:xfrm>
        </p:spPr>
        <p:txBody>
          <a:bodyPr>
            <a:normAutofit/>
          </a:bodyPr>
          <a:lstStyle/>
          <a:p>
            <a:r>
              <a:rPr lang="he-IL" sz="5800" b="1" i="1" dirty="0">
                <a:effectLst>
                  <a:outerShdw blurRad="38100" dist="38100" dir="2700000" algn="tl">
                    <a:srgbClr val="000000">
                      <a:alpha val="43137"/>
                    </a:srgbClr>
                  </a:outerShdw>
                </a:effectLst>
              </a:rPr>
              <a:t>אילה גלבוע</a:t>
            </a:r>
          </a:p>
          <a:p>
            <a:r>
              <a:rPr lang="he-IL" sz="4400" dirty="0">
                <a:cs typeface="+mj-cs"/>
              </a:rPr>
              <a:t>נולדה בי' בכסלו תרצ"א, 30.11.1930</a:t>
            </a:r>
          </a:p>
          <a:p>
            <a:r>
              <a:rPr lang="he-IL" sz="4400" dirty="0"/>
              <a:t>נפלה בכ"א באייר תש"ח, 03.06.1948</a:t>
            </a:r>
            <a:endParaRPr lang="he-IL" sz="4400" b="1" i="1" dirty="0">
              <a:effectLst>
                <a:outerShdw blurRad="38100" dist="38100" dir="2700000" algn="tl">
                  <a:srgbClr val="000000">
                    <a:alpha val="43137"/>
                  </a:srgbClr>
                </a:outerShdw>
              </a:effectLst>
            </a:endParaRPr>
          </a:p>
        </p:txBody>
      </p:sp>
      <p:sp>
        <p:nvSpPr>
          <p:cNvPr id="5" name="TextBox 4"/>
          <p:cNvSpPr txBox="1"/>
          <p:nvPr/>
        </p:nvSpPr>
        <p:spPr>
          <a:xfrm>
            <a:off x="11202786" y="0"/>
            <a:ext cx="989214" cy="369332"/>
          </a:xfrm>
          <a:prstGeom prst="rect">
            <a:avLst/>
          </a:prstGeom>
          <a:noFill/>
        </p:spPr>
        <p:txBody>
          <a:bodyPr wrap="square" rtlCol="1">
            <a:spAutoFit/>
          </a:bodyPr>
          <a:lstStyle/>
          <a:p>
            <a:r>
              <a:rPr lang="he-IL" dirty="0"/>
              <a:t>ד</a:t>
            </a:r>
            <a:r>
              <a:rPr lang="en-US" dirty="0"/>
              <a:t>‘’</a:t>
            </a:r>
            <a:r>
              <a:rPr lang="he-IL" dirty="0"/>
              <a:t>בס</a:t>
            </a:r>
          </a:p>
        </p:txBody>
      </p:sp>
      <p:pic>
        <p:nvPicPr>
          <p:cNvPr id="2" name="תמונה 1"/>
          <p:cNvPicPr>
            <a:picLocks noChangeAspect="1"/>
          </p:cNvPicPr>
          <p:nvPr/>
        </p:nvPicPr>
        <p:blipFill>
          <a:blip r:embed="rId2"/>
          <a:stretch>
            <a:fillRect/>
          </a:stretch>
        </p:blipFill>
        <p:spPr>
          <a:xfrm>
            <a:off x="1286184" y="1933200"/>
            <a:ext cx="2238375" cy="3048000"/>
          </a:xfrm>
          <a:prstGeom prst="rect">
            <a:avLst/>
          </a:prstGeom>
        </p:spPr>
      </p:pic>
    </p:spTree>
    <p:extLst>
      <p:ext uri="{BB962C8B-B14F-4D97-AF65-F5344CB8AC3E}">
        <p14:creationId xmlns:p14="http://schemas.microsoft.com/office/powerpoint/2010/main" val="34917724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284241" y="487240"/>
            <a:ext cx="9601200" cy="1485900"/>
          </a:xfrm>
        </p:spPr>
        <p:txBody>
          <a:bodyPr>
            <a:normAutofit/>
          </a:bodyPr>
          <a:lstStyle/>
          <a:p>
            <a:pPr algn="r"/>
            <a:r>
              <a:rPr lang="he-IL" sz="4200" b="1" i="1" u="sng" dirty="0">
                <a:effectLst>
                  <a:outerShdw blurRad="38100" dist="38100" dir="2700000" algn="tl">
                    <a:srgbClr val="000000">
                      <a:alpha val="43137"/>
                    </a:srgbClr>
                  </a:outerShdw>
                </a:effectLst>
              </a:rPr>
              <a:t>תקופת ילדותה: </a:t>
            </a:r>
          </a:p>
        </p:txBody>
      </p:sp>
      <p:sp>
        <p:nvSpPr>
          <p:cNvPr id="3" name="מציין מיקום תוכן 2"/>
          <p:cNvSpPr>
            <a:spLocks noGrp="1"/>
          </p:cNvSpPr>
          <p:nvPr>
            <p:ph idx="1"/>
          </p:nvPr>
        </p:nvSpPr>
        <p:spPr>
          <a:xfrm>
            <a:off x="6096000" y="1087994"/>
            <a:ext cx="6096000" cy="5352562"/>
          </a:xfrm>
        </p:spPr>
        <p:txBody>
          <a:bodyPr>
            <a:normAutofit/>
          </a:bodyPr>
          <a:lstStyle/>
          <a:p>
            <a:r>
              <a:rPr lang="he-IL" sz="3200" dirty="0">
                <a:cs typeface="+mj-cs"/>
              </a:rPr>
              <a:t>בת חיה לבית חבקין ושמואל, אשר עלה מאמריקה כמתנדב הגדוד העברי ה-39 במלחמת-העולם הראשונה. </a:t>
            </a:r>
          </a:p>
          <a:p>
            <a:r>
              <a:rPr lang="he-IL" sz="3200" dirty="0">
                <a:cs typeface="+mj-cs"/>
              </a:rPr>
              <a:t>נולדה ביום י' בכסלו תרצ"א, 30.11.1930, במרחביה.                                                         </a:t>
            </a:r>
          </a:p>
          <a:p>
            <a:r>
              <a:rPr lang="he-IL" sz="3200" dirty="0">
                <a:cs typeface="+mj-cs"/>
              </a:rPr>
              <a:t>"</a:t>
            </a:r>
            <a:r>
              <a:rPr lang="he-IL" sz="3200" dirty="0" err="1">
                <a:cs typeface="+mj-cs"/>
              </a:rPr>
              <a:t>אילקה</a:t>
            </a:r>
            <a:r>
              <a:rPr lang="he-IL" sz="3200" dirty="0">
                <a:cs typeface="+mj-cs"/>
              </a:rPr>
              <a:t> הג'ינג'ית", כך כונתה בפי חברותיה הרבות.</a:t>
            </a:r>
          </a:p>
          <a:p>
            <a:r>
              <a:rPr lang="he-IL" sz="3200" dirty="0">
                <a:cs typeface="+mj-cs"/>
              </a:rPr>
              <a:t> למדה בבית-ספר עממי ומקצועי, בבית- הספר לנערות בבית-החלוצות בתל-אביב, מקום מגורי הוריה. </a:t>
            </a:r>
          </a:p>
        </p:txBody>
      </p:sp>
      <p:pic>
        <p:nvPicPr>
          <p:cNvPr id="5" name="תמונה 4"/>
          <p:cNvPicPr>
            <a:picLocks noChangeAspect="1"/>
          </p:cNvPicPr>
          <p:nvPr/>
        </p:nvPicPr>
        <p:blipFill>
          <a:blip r:embed="rId2"/>
          <a:stretch>
            <a:fillRect/>
          </a:stretch>
        </p:blipFill>
        <p:spPr>
          <a:xfrm>
            <a:off x="952397" y="207796"/>
            <a:ext cx="4741611" cy="6442407"/>
          </a:xfrm>
          <a:prstGeom prst="rect">
            <a:avLst/>
          </a:prstGeom>
        </p:spPr>
      </p:pic>
    </p:spTree>
    <p:extLst>
      <p:ext uri="{BB962C8B-B14F-4D97-AF65-F5344CB8AC3E}">
        <p14:creationId xmlns:p14="http://schemas.microsoft.com/office/powerpoint/2010/main" val="5250549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1777105" y="284612"/>
            <a:ext cx="9601200" cy="1485900"/>
          </a:xfrm>
        </p:spPr>
        <p:txBody>
          <a:bodyPr>
            <a:normAutofit/>
          </a:bodyPr>
          <a:lstStyle/>
          <a:p>
            <a:pPr algn="r"/>
            <a:r>
              <a:rPr lang="he-IL" sz="4200" b="1" i="1" u="sng" dirty="0">
                <a:effectLst>
                  <a:outerShdw blurRad="38100" dist="38100" dir="2700000" algn="tl">
                    <a:srgbClr val="000000">
                      <a:alpha val="43137"/>
                    </a:srgbClr>
                  </a:outerShdw>
                </a:effectLst>
              </a:rPr>
              <a:t>תקופת נעוריה: </a:t>
            </a:r>
          </a:p>
        </p:txBody>
      </p:sp>
      <p:sp>
        <p:nvSpPr>
          <p:cNvPr id="3" name="מציין מיקום תוכן 2"/>
          <p:cNvSpPr>
            <a:spLocks noGrp="1"/>
          </p:cNvSpPr>
          <p:nvPr>
            <p:ph idx="1"/>
          </p:nvPr>
        </p:nvSpPr>
        <p:spPr>
          <a:xfrm>
            <a:off x="2544417" y="1218062"/>
            <a:ext cx="9374710" cy="5304658"/>
          </a:xfrm>
        </p:spPr>
        <p:txBody>
          <a:bodyPr>
            <a:normAutofit fontScale="92500" lnSpcReduction="20000"/>
          </a:bodyPr>
          <a:lstStyle/>
          <a:p>
            <a:r>
              <a:rPr lang="he-IL" sz="3500" dirty="0">
                <a:cs typeface="+mj-cs"/>
              </a:rPr>
              <a:t>בהיותה בת שש עשרה וחצי יצאה להכשרה חקלאית </a:t>
            </a:r>
            <a:r>
              <a:rPr lang="he-IL" sz="3500" dirty="0" err="1">
                <a:cs typeface="+mj-cs"/>
              </a:rPr>
              <a:t>בחולתא</a:t>
            </a:r>
            <a:r>
              <a:rPr lang="he-IL" sz="3500" dirty="0">
                <a:cs typeface="+mj-cs"/>
              </a:rPr>
              <a:t> יחד עם קבוצת "הנוער העובד" מתל-אביב. </a:t>
            </a:r>
          </a:p>
          <a:p>
            <a:r>
              <a:rPr lang="he-IL" sz="3500" dirty="0">
                <a:cs typeface="+mj-cs"/>
              </a:rPr>
              <a:t>הנוער העובד = תנועת נוער שהוקמה ב-17 באוקטובר 1924 בארץ ישראל על ידי בני נוער עובדים שהתאגדו על מנת להגן על עבודתם וזכויותיהם. בשנת 1959 התמזגה לתוך "הנוער העובד" תנועת הבונים-התנועה המאוחדת ושם התנועה שונה בעקבות האיחוד ל"הנוער העובד והלומד". חברי תנועות אלו היוו, בתקופה שלפני קום מדינת ישראל, כמחצית מחברי ההכשרות המגויסות לפלמ"ח.</a:t>
            </a:r>
          </a:p>
          <a:p>
            <a:r>
              <a:rPr lang="he-IL" sz="3500" dirty="0">
                <a:cs typeface="+mj-cs"/>
              </a:rPr>
              <a:t>הפלמ"ח (פלוגות המחץ) היה הכוח הצבאי המגויס של ארגון "ההגנה",  אשר שימש כצבא של המדינה היהודית שבדרך, בארץ ישראל בשנים 1941–1948.</a:t>
            </a:r>
          </a:p>
          <a:p>
            <a:pPr marL="0" indent="0">
              <a:buNone/>
            </a:pPr>
            <a:endParaRPr lang="he-IL" sz="3200" dirty="0">
              <a:cs typeface="+mj-cs"/>
            </a:endParaRPr>
          </a:p>
        </p:txBody>
      </p:sp>
      <p:pic>
        <p:nvPicPr>
          <p:cNvPr id="4" name="תמונה 3"/>
          <p:cNvPicPr>
            <a:picLocks noChangeAspect="1"/>
          </p:cNvPicPr>
          <p:nvPr/>
        </p:nvPicPr>
        <p:blipFill>
          <a:blip r:embed="rId2"/>
          <a:stretch>
            <a:fillRect/>
          </a:stretch>
        </p:blipFill>
        <p:spPr>
          <a:xfrm>
            <a:off x="972772" y="641592"/>
            <a:ext cx="1608663" cy="1576490"/>
          </a:xfrm>
          <a:prstGeom prst="rect">
            <a:avLst/>
          </a:prstGeom>
        </p:spPr>
      </p:pic>
      <p:pic>
        <p:nvPicPr>
          <p:cNvPr id="5" name="תמונה 4"/>
          <p:cNvPicPr>
            <a:picLocks noChangeAspect="1"/>
          </p:cNvPicPr>
          <p:nvPr/>
        </p:nvPicPr>
        <p:blipFill>
          <a:blip r:embed="rId3"/>
          <a:stretch>
            <a:fillRect/>
          </a:stretch>
        </p:blipFill>
        <p:spPr>
          <a:xfrm>
            <a:off x="821130" y="3578187"/>
            <a:ext cx="1874929" cy="2638221"/>
          </a:xfrm>
          <a:prstGeom prst="rect">
            <a:avLst/>
          </a:prstGeom>
        </p:spPr>
      </p:pic>
    </p:spTree>
    <p:extLst>
      <p:ext uri="{BB962C8B-B14F-4D97-AF65-F5344CB8AC3E}">
        <p14:creationId xmlns:p14="http://schemas.microsoft.com/office/powerpoint/2010/main" val="27499427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sz="half" idx="1"/>
          </p:nvPr>
        </p:nvSpPr>
        <p:spPr>
          <a:xfrm>
            <a:off x="773722" y="1055077"/>
            <a:ext cx="11113477" cy="6372665"/>
          </a:xfrm>
        </p:spPr>
        <p:txBody>
          <a:bodyPr>
            <a:noAutofit/>
          </a:bodyPr>
          <a:lstStyle/>
          <a:p>
            <a:pPr lvl="0">
              <a:spcBef>
                <a:spcPts val="0"/>
              </a:spcBef>
              <a:spcAft>
                <a:spcPts val="0"/>
              </a:spcAft>
              <a:defRPr/>
            </a:pPr>
            <a:r>
              <a:rPr lang="he-IL" sz="2600" dirty="0">
                <a:solidFill>
                  <a:srgbClr val="191B0E"/>
                </a:solidFill>
              </a:rPr>
              <a:t>עת פרצה מלחמת-העצמאות התנדבה ושירתה בפלמ"ח בחטיבת "יפתח" ביגור, עין השופט, ראש פינה, ולבסוף - בצריפין. </a:t>
            </a:r>
          </a:p>
          <a:p>
            <a:pPr lvl="0">
              <a:spcBef>
                <a:spcPts val="0"/>
              </a:spcBef>
              <a:spcAft>
                <a:spcPts val="0"/>
              </a:spcAft>
              <a:defRPr/>
            </a:pPr>
            <a:r>
              <a:rPr lang="he-IL" sz="2600" dirty="0">
                <a:solidFill>
                  <a:srgbClr val="191B0E"/>
                </a:solidFill>
              </a:rPr>
              <a:t>היא עבדה בלילות ובימים כ"אמא" ל6-8 "בנים", חבריה הקרביים, כיבסה בשבילם, חרדה לגורלם וקיבלה את פניהם בחיוכי-אם בשובם מפעולות. </a:t>
            </a:r>
          </a:p>
          <a:p>
            <a:pPr lvl="0">
              <a:spcBef>
                <a:spcPts val="0"/>
              </a:spcBef>
              <a:spcAft>
                <a:spcPts val="0"/>
              </a:spcAft>
              <a:defRPr/>
            </a:pPr>
            <a:r>
              <a:rPr lang="he-IL" sz="2600" dirty="0">
                <a:solidFill>
                  <a:srgbClr val="191B0E"/>
                </a:solidFill>
              </a:rPr>
              <a:t>היא התאבלה על הנופלים והשתדלה לחזק את עצמה ואת הנותרים.               </a:t>
            </a:r>
          </a:p>
          <a:p>
            <a:pPr marL="530352" lvl="1" indent="0">
              <a:spcBef>
                <a:spcPts val="0"/>
              </a:spcBef>
              <a:spcAft>
                <a:spcPts val="0"/>
              </a:spcAft>
              <a:buNone/>
              <a:defRPr/>
            </a:pPr>
            <a:r>
              <a:rPr lang="he-IL" sz="2600" i="0" dirty="0">
                <a:solidFill>
                  <a:srgbClr val="191B0E"/>
                </a:solidFill>
              </a:rPr>
              <a:t>ברשימה שנכתבה על-ידי אילה לעלון הנופלים, אמרה בין היתר: "האמנם הלכתם? אתם הארבעה (עמנואל, שלמה, משה, יהודה), כה חביבים ויקרים הייתם, כה טובים ומסורים לחברה. נפלתם יחדיו למטרה ברורה ובידיעה ברורה לקראת מה אתם הולכים. את חייכם הצעירים הקרבתם על מזבח המולדת. ואנו, אנו הנותרים נשארנו להמשיך את דרככם, זכרכם שמור יהיה אתנו לעד. מה גדול האסון. ארבעה... על מי לחשוב קודם? את מי לזכור ולהעלות קודם? את עמנו הגבוה, הגאה בשערו, בשפמו ובחיוכו המיוחד מלא מרץ בכל אשר פנה. משה-מושיקו שלנו האמיץ, המסור והנותן ידו לכל, ובטור שיניו הנראות תמיד בחיוכו. אותו שלמה השמן, העליז, תמיד שר ומפזם, רוקד ומקרקר. תמיד עודד ושימח אחרים. אותו יהודה, אותו בחור שקט ונוח בחיוכו העליז. כולכם, כולכם חביבים, יקרתם לנו ואתם עזבתם אותנו. את נקמתכם ניקח! לא לחינם נשפך דמכם. אנו אחריכם!!!</a:t>
            </a:r>
            <a:endParaRPr kumimoji="0" lang="he-IL" sz="2600" b="0" i="0" u="none" strike="noStrike" kern="1200" cap="none" spc="0" normalizeH="0" baseline="0" noProof="0" dirty="0">
              <a:ln>
                <a:noFill/>
              </a:ln>
              <a:solidFill>
                <a:srgbClr val="191B0E"/>
              </a:solidFill>
              <a:effectLst/>
              <a:uLnTx/>
              <a:uFillTx/>
              <a:latin typeface="Franklin Gothic Book" panose="020B0503020102020204"/>
              <a:cs typeface="Aharoni" panose="02010803020104030203" pitchFamily="2" charset="-79"/>
            </a:endParaRPr>
          </a:p>
          <a:p>
            <a:pPr marL="0" indent="0">
              <a:spcBef>
                <a:spcPts val="0"/>
              </a:spcBef>
              <a:spcAft>
                <a:spcPts val="0"/>
              </a:spcAft>
              <a:buNone/>
            </a:pPr>
            <a:endParaRPr lang="he-IL" sz="2600" dirty="0"/>
          </a:p>
        </p:txBody>
      </p:sp>
      <p:sp>
        <p:nvSpPr>
          <p:cNvPr id="7" name="TextBox 6"/>
          <p:cNvSpPr txBox="1"/>
          <p:nvPr/>
        </p:nvSpPr>
        <p:spPr>
          <a:xfrm>
            <a:off x="3179299" y="154745"/>
            <a:ext cx="8356209" cy="738664"/>
          </a:xfrm>
          <a:prstGeom prst="rect">
            <a:avLst/>
          </a:prstGeom>
          <a:noFill/>
        </p:spPr>
        <p:txBody>
          <a:bodyPr wrap="square" rtlCol="1">
            <a:spAutoFit/>
          </a:bodyPr>
          <a:lstStyle/>
          <a:p>
            <a:pPr algn="r" rtl="1"/>
            <a:r>
              <a:rPr lang="he-IL" sz="4200" i="1" u="sng" dirty="0">
                <a:effectLst>
                  <a:outerShdw blurRad="38100" dist="38100" dir="2700000" algn="tl">
                    <a:srgbClr val="000000">
                      <a:alpha val="43137"/>
                    </a:srgbClr>
                  </a:outerShdw>
                </a:effectLst>
              </a:rPr>
              <a:t>שירותה הצבאי:</a:t>
            </a:r>
          </a:p>
        </p:txBody>
      </p:sp>
    </p:spTree>
    <p:extLst>
      <p:ext uri="{BB962C8B-B14F-4D97-AF65-F5344CB8AC3E}">
        <p14:creationId xmlns:p14="http://schemas.microsoft.com/office/powerpoint/2010/main" val="2402578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תמונה 5"/>
          <p:cNvPicPr>
            <a:picLocks noChangeAspect="1"/>
          </p:cNvPicPr>
          <p:nvPr/>
        </p:nvPicPr>
        <p:blipFill rotWithShape="1">
          <a:blip r:embed="rId2"/>
          <a:srcRect r="6400"/>
          <a:stretch/>
        </p:blipFill>
        <p:spPr>
          <a:xfrm>
            <a:off x="977636" y="468748"/>
            <a:ext cx="4001095" cy="2787440"/>
          </a:xfrm>
          <a:prstGeom prst="rect">
            <a:avLst/>
          </a:prstGeom>
        </p:spPr>
      </p:pic>
      <p:pic>
        <p:nvPicPr>
          <p:cNvPr id="7" name="תמונה 6"/>
          <p:cNvPicPr>
            <a:picLocks noChangeAspect="1"/>
          </p:cNvPicPr>
          <p:nvPr/>
        </p:nvPicPr>
        <p:blipFill rotWithShape="1">
          <a:blip r:embed="rId3"/>
          <a:srcRect t="9742" b="7557"/>
          <a:stretch/>
        </p:blipFill>
        <p:spPr>
          <a:xfrm>
            <a:off x="5059270" y="3340939"/>
            <a:ext cx="4115986" cy="2787440"/>
          </a:xfrm>
          <a:prstGeom prst="rect">
            <a:avLst/>
          </a:prstGeom>
        </p:spPr>
      </p:pic>
      <p:pic>
        <p:nvPicPr>
          <p:cNvPr id="5" name="מציין מיקום תוכן 4"/>
          <p:cNvPicPr>
            <a:picLocks noGrp="1" noChangeAspect="1"/>
          </p:cNvPicPr>
          <p:nvPr>
            <p:ph sz="half" idx="1"/>
          </p:nvPr>
        </p:nvPicPr>
        <p:blipFill rotWithShape="1">
          <a:blip r:embed="rId4"/>
          <a:srcRect l="22614" r="14825"/>
          <a:stretch/>
        </p:blipFill>
        <p:spPr>
          <a:xfrm>
            <a:off x="9265734" y="514460"/>
            <a:ext cx="2385392" cy="5652957"/>
          </a:xfrm>
          <a:prstGeom prst="rect">
            <a:avLst/>
          </a:prstGeom>
        </p:spPr>
      </p:pic>
      <p:pic>
        <p:nvPicPr>
          <p:cNvPr id="8" name="תמונה 7"/>
          <p:cNvPicPr>
            <a:picLocks noChangeAspect="1"/>
          </p:cNvPicPr>
          <p:nvPr/>
        </p:nvPicPr>
        <p:blipFill>
          <a:blip r:embed="rId5"/>
          <a:stretch>
            <a:fillRect/>
          </a:stretch>
        </p:blipFill>
        <p:spPr>
          <a:xfrm>
            <a:off x="5082381" y="468748"/>
            <a:ext cx="4092875" cy="2770562"/>
          </a:xfrm>
          <a:prstGeom prst="rect">
            <a:avLst/>
          </a:prstGeom>
        </p:spPr>
      </p:pic>
      <p:pic>
        <p:nvPicPr>
          <p:cNvPr id="9" name="תמונה 8"/>
          <p:cNvPicPr>
            <a:picLocks noChangeAspect="1"/>
          </p:cNvPicPr>
          <p:nvPr/>
        </p:nvPicPr>
        <p:blipFill>
          <a:blip r:embed="rId6"/>
          <a:stretch>
            <a:fillRect/>
          </a:stretch>
        </p:blipFill>
        <p:spPr>
          <a:xfrm>
            <a:off x="949949" y="3357817"/>
            <a:ext cx="4028782" cy="2770562"/>
          </a:xfrm>
          <a:prstGeom prst="rect">
            <a:avLst/>
          </a:prstGeom>
        </p:spPr>
      </p:pic>
    </p:spTree>
    <p:extLst>
      <p:ext uri="{BB962C8B-B14F-4D97-AF65-F5344CB8AC3E}">
        <p14:creationId xmlns:p14="http://schemas.microsoft.com/office/powerpoint/2010/main" val="741875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12609" y="393797"/>
            <a:ext cx="9601200" cy="1485900"/>
          </a:xfrm>
        </p:spPr>
        <p:txBody>
          <a:bodyPr>
            <a:normAutofit/>
          </a:bodyPr>
          <a:lstStyle/>
          <a:p>
            <a:pPr algn="r"/>
            <a:r>
              <a:rPr lang="he-IL" sz="4200" i="1" u="sng" dirty="0">
                <a:effectLst>
                  <a:outerShdw blurRad="38100" dist="38100" dir="2700000" algn="tl">
                    <a:srgbClr val="000000">
                      <a:alpha val="43137"/>
                    </a:srgbClr>
                  </a:outerShdw>
                </a:effectLst>
              </a:rPr>
              <a:t>מלחמת העצמאות: </a:t>
            </a:r>
          </a:p>
        </p:txBody>
      </p:sp>
      <p:sp>
        <p:nvSpPr>
          <p:cNvPr id="4" name="מציין מיקום תוכן 3"/>
          <p:cNvSpPr>
            <a:spLocks noGrp="1"/>
          </p:cNvSpPr>
          <p:nvPr>
            <p:ph sz="half" idx="2"/>
          </p:nvPr>
        </p:nvSpPr>
        <p:spPr>
          <a:xfrm>
            <a:off x="771697" y="1136747"/>
            <a:ext cx="11352627" cy="5851281"/>
          </a:xfrm>
        </p:spPr>
        <p:txBody>
          <a:bodyPr>
            <a:noAutofit/>
          </a:bodyPr>
          <a:lstStyle/>
          <a:p>
            <a:pPr marL="0" indent="0">
              <a:spcBef>
                <a:spcPts val="0"/>
              </a:spcBef>
              <a:buNone/>
            </a:pPr>
            <a:r>
              <a:rPr lang="he-IL" dirty="0"/>
              <a:t>מלחמת העצמאות (נקראת גם מלחמת השחרור, מלחמת הקוממיות, מלחמת תש"ח, ומלחמת 1948) החלה ב-30 בנובמבר        1947. בבוקר היום שלאחר קבלת תכנית החלוקה בעצרת האו"ם, פתחו ערביי ארץ ישראל בהתקפות כנגד היישוב היהודי          בארץ ישראל כדי למנוע את יישומה. בכך נפתח השלב הראשון של המלחמה. היקף הלחימה הוגבל מאוד בשל נוכחות הצבא                       הבריטי, שהיה בתהליך של פינוי כוחותיו משטח ארץ ישראל המנדטורית. החל מראשית אפריל 1948 עבר כוח המגן העברי  למתקפה באזורים שונים בא"י, ועד השלמת פינוי הצבא הבריטי ותום המנדט, הביסו את הכוחות הערביים הבלתי סדירים, שעמדו מולם.</a:t>
            </a:r>
          </a:p>
          <a:p>
            <a:pPr marL="0" indent="0">
              <a:spcBef>
                <a:spcPts val="0"/>
              </a:spcBef>
              <a:buNone/>
            </a:pPr>
            <a:r>
              <a:rPr lang="he-IL" dirty="0"/>
              <a:t>ב-14 במאי 1948, יומו האחרון של המנדט הבריטי, הכריזה הנהגת היישוב היהודי על הקמת מדינה יהודית בא"י. למחרת פלשו לתחומי ארץ ישראל המנדטורית, הצבאות הסדירים של מספר מדינות ערביות (סוריה, עיראק, עבר הירדן ומצרים) בסיוע כוחות צבא קטנים יחסית מלבנון וערב הסעודית, ובכך החל השלב השני של מלחמת העצמאות. נהוג לחלק שלב זה לשני שלבי משנה עיקריים: בשלב הראשון, שהסתיים עם כניסת ההפוגה הראשונה במלחמה, בלמו כוחות ההגנה (החל מסוף מאי כוחות צה"ל) את המתקפה הערבית, והיוזמה הצבאית הייתה בעיקר בידי הצד הערבי. בשלב השני, שהחל לאחר תום "ההפוגה הראשונה", עברה היוזמה הצבאית לידי צה"ל, והצבאות הערביים נמצאו בעיקר במגננה. </a:t>
            </a:r>
          </a:p>
          <a:p>
            <a:pPr marL="0" indent="0">
              <a:spcBef>
                <a:spcPts val="0"/>
              </a:spcBef>
              <a:buNone/>
            </a:pPr>
            <a:r>
              <a:rPr lang="he-IL" dirty="0"/>
              <a:t>הלחימה בפועל בין צה"ל, לבין הצבאות הערביים בשטח א"י, הסתיימה כבר בינואר 1949, אך המלחמה תמה רשמית רק ב-20 ביולי 1949, עם חתימת הסכם שביתת הנשק האחרון בין ישראל לשכנותיה הערביות, הסכם שביתת הנשק עם סוריה. </a:t>
            </a:r>
          </a:p>
          <a:p>
            <a:pPr marL="0" indent="0">
              <a:spcBef>
                <a:spcPts val="0"/>
              </a:spcBef>
              <a:buNone/>
            </a:pPr>
            <a:r>
              <a:rPr lang="he-IL" dirty="0"/>
              <a:t>ישראל ועבר הירדן (ממלכת ירדן של ימינו) היו המרוויחות העיקריות מהמלחמה (לפחות מהבחינה הטריטוריאלית) ואילו ערביי ארץ ישראל היו המפסידים העיקריים - מדינת ישראל, הרחיבה את גבולותיה אל מעבר לשטח שיועד למדינה היהודית במסגרת החלטת החלוקה ובהסכמי שביתת הנשק שסיימו את המלחמה הכירו המדינות הערביות השכנות דה פקטו בגבולות החדשים של ישראל.</a:t>
            </a:r>
          </a:p>
          <a:p>
            <a:pPr marL="0" indent="0">
              <a:spcBef>
                <a:spcPts val="0"/>
              </a:spcBef>
              <a:buNone/>
            </a:pPr>
            <a:r>
              <a:rPr lang="he-IL" dirty="0"/>
              <a:t>במהלך המלחמה ספגו הכוחות הצבאיים של היישוב היהודי בא"י (ממאי 1948 צבא הגנה לישראל) והאוכלוסייה האזרחית היהודית, יותר מ-6,000 הרוגים. הכוחות הצבאיים הערביים שהשתתפו במלחמה, והערבים הפלסטינים, ספגו אף הם אבדות ניכרות.</a:t>
            </a:r>
            <a:br>
              <a:rPr lang="he-IL" sz="2300" dirty="0"/>
            </a:br>
            <a:endParaRPr lang="he-IL" sz="2300" dirty="0"/>
          </a:p>
          <a:p>
            <a:pPr marL="0" indent="0">
              <a:buNone/>
            </a:pPr>
            <a:endParaRPr lang="he-IL" sz="2300" dirty="0"/>
          </a:p>
        </p:txBody>
      </p:sp>
    </p:spTree>
    <p:extLst>
      <p:ext uri="{BB962C8B-B14F-4D97-AF65-F5344CB8AC3E}">
        <p14:creationId xmlns:p14="http://schemas.microsoft.com/office/powerpoint/2010/main" val="898928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463800" y="247650"/>
            <a:ext cx="9601200" cy="1485900"/>
          </a:xfrm>
        </p:spPr>
        <p:txBody>
          <a:bodyPr>
            <a:normAutofit/>
          </a:bodyPr>
          <a:lstStyle/>
          <a:p>
            <a:pPr algn="r"/>
            <a:r>
              <a:rPr lang="he-IL" sz="4200" b="1" i="1" u="sng" dirty="0">
                <a:effectLst>
                  <a:outerShdw blurRad="38100" dist="38100" dir="2700000" algn="tl">
                    <a:srgbClr val="000000">
                      <a:alpha val="43137"/>
                    </a:srgbClr>
                  </a:outerShdw>
                </a:effectLst>
              </a:rPr>
              <a:t>יום נפילתה:</a:t>
            </a:r>
          </a:p>
        </p:txBody>
      </p:sp>
      <p:sp>
        <p:nvSpPr>
          <p:cNvPr id="3" name="מציין מיקום תוכן 2"/>
          <p:cNvSpPr>
            <a:spLocks noGrp="1"/>
          </p:cNvSpPr>
          <p:nvPr>
            <p:ph idx="1"/>
          </p:nvPr>
        </p:nvSpPr>
        <p:spPr>
          <a:xfrm>
            <a:off x="4661452" y="1107635"/>
            <a:ext cx="7305073" cy="4238088"/>
          </a:xfrm>
        </p:spPr>
        <p:txBody>
          <a:bodyPr>
            <a:noAutofit/>
          </a:bodyPr>
          <a:lstStyle/>
          <a:p>
            <a:r>
              <a:rPr lang="he-IL" sz="2400" dirty="0"/>
              <a:t>אחרי יום חופש בבית-הוריה חזרה למחנה צריפין עם שני חברים. בשעת פרידתה מהקרובים ביקשה למסור לסבתא אשר אהבה כי היא יוצאת כדי להמשיך את השלשלת שהחלו בה סבה (ששירת בגדוד הראשון ליהודה של מתנדבי ארץ-ישראל לצבא הבריטי שכבש את ארץ-ישראל מידי התורכים), אביה, אשר שירת כאמור בצבא הבריטי במלחמת- העולם הראשונה ודודתה, ששירתה בצבא הבריטי במלחמת-העולם השנייה. והנה היא משתתפת במלחמת-העצמאות, ומבקשת להוכיח כי אין מולדת נקנית בקלות ויש להקריב קורבנות למענה.</a:t>
            </a:r>
          </a:p>
          <a:p>
            <a:r>
              <a:rPr lang="he-IL" sz="2400" dirty="0"/>
              <a:t>בכ"ה באייר תש"ח (3.6.1948), בהיות אילה ושני חבריה בדרכם לבסיס, עברו את ראשון לציון ונקלעו להפצצה אווירית כבדה ונהרגו. (גופות שלושתם, מפוחמות וקטועות אברים, זוהו בדרך ההשערה.) </a:t>
            </a:r>
          </a:p>
          <a:p>
            <a:r>
              <a:rPr lang="he-IL" sz="2400" dirty="0"/>
              <a:t>אילה נקברה בראשון לציון וביום ז' בתמוז תש"י (22.6.1950)                               הועברה למנוחת-עולמים בבית-הקברות הצבאי בנחלת יצחק.</a:t>
            </a:r>
          </a:p>
        </p:txBody>
      </p:sp>
      <p:pic>
        <p:nvPicPr>
          <p:cNvPr id="4" name="תמונה 3"/>
          <p:cNvPicPr>
            <a:picLocks noChangeAspect="1"/>
          </p:cNvPicPr>
          <p:nvPr/>
        </p:nvPicPr>
        <p:blipFill>
          <a:blip r:embed="rId2"/>
          <a:stretch>
            <a:fillRect/>
          </a:stretch>
        </p:blipFill>
        <p:spPr>
          <a:xfrm>
            <a:off x="774762" y="1232035"/>
            <a:ext cx="3818032" cy="4615203"/>
          </a:xfrm>
          <a:prstGeom prst="rect">
            <a:avLst/>
          </a:prstGeom>
        </p:spPr>
      </p:pic>
      <p:sp>
        <p:nvSpPr>
          <p:cNvPr id="5" name="TextBox 4"/>
          <p:cNvSpPr txBox="1"/>
          <p:nvPr/>
        </p:nvSpPr>
        <p:spPr>
          <a:xfrm>
            <a:off x="1267434" y="5897474"/>
            <a:ext cx="3254870" cy="646331"/>
          </a:xfrm>
          <a:prstGeom prst="rect">
            <a:avLst/>
          </a:prstGeom>
          <a:noFill/>
        </p:spPr>
        <p:txBody>
          <a:bodyPr wrap="square" rtlCol="1">
            <a:spAutoFit/>
          </a:bodyPr>
          <a:lstStyle/>
          <a:p>
            <a:pPr algn="r" rtl="1"/>
            <a:r>
              <a:rPr lang="he-IL" dirty="0"/>
              <a:t>קברה של אילה בנחלת יצחק לפני הצבת המצבה הצה"לית</a:t>
            </a:r>
          </a:p>
        </p:txBody>
      </p:sp>
    </p:spTree>
    <p:extLst>
      <p:ext uri="{BB962C8B-B14F-4D97-AF65-F5344CB8AC3E}">
        <p14:creationId xmlns:p14="http://schemas.microsoft.com/office/powerpoint/2010/main" val="2868114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370406" y="263769"/>
            <a:ext cx="9601200" cy="988256"/>
          </a:xfrm>
        </p:spPr>
        <p:txBody>
          <a:bodyPr>
            <a:noAutofit/>
          </a:bodyPr>
          <a:lstStyle/>
          <a:p>
            <a:pPr algn="r"/>
            <a:r>
              <a:rPr lang="he-IL" sz="4200" i="1" u="sng" dirty="0">
                <a:effectLst>
                  <a:outerShdw blurRad="38100" dist="38100" dir="2700000" algn="tl">
                    <a:srgbClr val="000000">
                      <a:alpha val="43137"/>
                    </a:srgbClr>
                  </a:outerShdw>
                </a:effectLst>
              </a:rPr>
              <a:t>הפצצת ראשון לציון במלחמת העצמאות:</a:t>
            </a:r>
            <a:br>
              <a:rPr lang="he-IL" sz="4200" i="1" u="sng" dirty="0"/>
            </a:br>
            <a:endParaRPr lang="he-IL" sz="4200" i="1" u="sng" dirty="0"/>
          </a:p>
        </p:txBody>
      </p:sp>
      <p:sp>
        <p:nvSpPr>
          <p:cNvPr id="3" name="מציין מיקום תוכן 2"/>
          <p:cNvSpPr>
            <a:spLocks noGrp="1"/>
          </p:cNvSpPr>
          <p:nvPr>
            <p:ph idx="1"/>
          </p:nvPr>
        </p:nvSpPr>
        <p:spPr>
          <a:xfrm>
            <a:off x="703385" y="1209822"/>
            <a:ext cx="11268221" cy="5648178"/>
          </a:xfrm>
        </p:spPr>
        <p:txBody>
          <a:bodyPr>
            <a:noAutofit/>
          </a:bodyPr>
          <a:lstStyle/>
          <a:p>
            <a:pPr marL="0" indent="0">
              <a:buNone/>
            </a:pPr>
            <a:r>
              <a:rPr lang="he-IL" sz="3200" dirty="0"/>
              <a:t>לאחר תום המנדט הבריטי על ארץ ישראל והכרזת העצמאות של ישראל פלש הצבא המצרי לתחומי המדינה הצעירה, יחד עם צבאות ערב אחרים. בשבועות שלאחר מכן ערך חיל האוויר המצרי סדרת הפצצות על ערי החוף של ישראל.  רוב ההפצצות הונחתו על תל אביב, אך הן פגעו גם ברמת גן, בחולון, בראשון לציון וברחובות.</a:t>
            </a:r>
          </a:p>
          <a:p>
            <a:pPr marL="0" indent="0">
              <a:buNone/>
            </a:pPr>
            <a:r>
              <a:rPr lang="he-IL" sz="3200" dirty="0"/>
              <a:t>הפצצת ראשון לציון במלחמת העצמאות נערכה ב-3 ביוני 1948 על ידי שני מטוסים של חיל האוויר המצרי. בשעה 11:15 הוטלו פצצות, שנחתו ברחוב רוטשילד ובקרן הרחובות עין הקורא - </a:t>
            </a:r>
            <a:r>
              <a:rPr lang="he-IL" sz="3200" dirty="0" err="1"/>
              <a:t>מוהליבר</a:t>
            </a:r>
            <a:r>
              <a:rPr lang="he-IL" sz="3200" dirty="0"/>
              <a:t>. עקב ההפצצה נהרגו עשרים וחמישה אנשים. ארבעה עשר מהם היו אזרחים, והיתר חיילים. היה קושי לזהות חלק מהקורבנות בשל מצבם.</a:t>
            </a:r>
          </a:p>
        </p:txBody>
      </p:sp>
    </p:spTree>
    <p:extLst>
      <p:ext uri="{BB962C8B-B14F-4D97-AF65-F5344CB8AC3E}">
        <p14:creationId xmlns:p14="http://schemas.microsoft.com/office/powerpoint/2010/main" val="2070365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356338" y="446649"/>
            <a:ext cx="9601200" cy="903849"/>
          </a:xfrm>
        </p:spPr>
        <p:txBody>
          <a:bodyPr>
            <a:normAutofit fontScale="90000"/>
          </a:bodyPr>
          <a:lstStyle/>
          <a:p>
            <a:pPr algn="r"/>
            <a:r>
              <a:rPr lang="he-IL" sz="4200" i="1" u="sng" dirty="0"/>
              <a:t>אנדרטה לחללי ההפצצה המצרית על ראשון לציון:</a:t>
            </a:r>
            <a:br>
              <a:rPr lang="he-IL" dirty="0"/>
            </a:br>
            <a:endParaRPr lang="he-IL" dirty="0"/>
          </a:p>
        </p:txBody>
      </p:sp>
      <p:sp>
        <p:nvSpPr>
          <p:cNvPr id="3" name="מציין מיקום תוכן 2"/>
          <p:cNvSpPr>
            <a:spLocks noGrp="1"/>
          </p:cNvSpPr>
          <p:nvPr>
            <p:ph idx="1"/>
          </p:nvPr>
        </p:nvSpPr>
        <p:spPr>
          <a:xfrm>
            <a:off x="4412974" y="1350498"/>
            <a:ext cx="7389820" cy="5345724"/>
          </a:xfrm>
        </p:spPr>
        <p:txBody>
          <a:bodyPr>
            <a:noAutofit/>
          </a:bodyPr>
          <a:lstStyle/>
          <a:p>
            <a:r>
              <a:rPr lang="he-IL" sz="2800" dirty="0"/>
              <a:t>האנדרטה לחללי ההפצצה המצרית על ראשון לציון היא                  אנדרטה הניצבת בגן המושבה במרכז העיר ראשון לציון,              לא הרחק מאתרי ההפצצה, ומנציחה את שמות עשרים                     וחמישה חללי ההפצצה.</a:t>
            </a:r>
          </a:p>
          <a:p>
            <a:r>
              <a:rPr lang="he-IL" sz="2800" dirty="0"/>
              <a:t>האנדרטה ממוקמת בתוך ערוגת צמחים עגולה, ובנויה כשני עמודים בהירים, האחד גבוה ממשנהו, שביניהם נקבע לוח אנכי ועליו לוחית זיכרון כהה. הכיתוב עליה מתאר את ההפצצה ומונה את שמות קורבנותיה. מעל שני העמודים קבועים שלושה עצמים בדמות פצצות העושות דרכן אל הקרקע.</a:t>
            </a:r>
          </a:p>
          <a:p>
            <a:r>
              <a:rPr lang="he-IL" sz="2800" dirty="0"/>
              <a:t>האנדרטה הוקמה בשנת 1996 ביזמת עיריית ראשון לציון.</a:t>
            </a:r>
          </a:p>
        </p:txBody>
      </p:sp>
      <p:pic>
        <p:nvPicPr>
          <p:cNvPr id="4" name="תמונה 3"/>
          <p:cNvPicPr>
            <a:picLocks noChangeAspect="1"/>
          </p:cNvPicPr>
          <p:nvPr/>
        </p:nvPicPr>
        <p:blipFill rotWithShape="1">
          <a:blip r:embed="rId2"/>
          <a:srcRect l="23316" r="24132"/>
          <a:stretch/>
        </p:blipFill>
        <p:spPr>
          <a:xfrm>
            <a:off x="914400" y="1470641"/>
            <a:ext cx="3260036" cy="4652475"/>
          </a:xfrm>
          <a:prstGeom prst="rect">
            <a:avLst/>
          </a:prstGeom>
        </p:spPr>
      </p:pic>
    </p:spTree>
    <p:extLst>
      <p:ext uri="{BB962C8B-B14F-4D97-AF65-F5344CB8AC3E}">
        <p14:creationId xmlns:p14="http://schemas.microsoft.com/office/powerpoint/2010/main" val="2814730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103120" y="348176"/>
            <a:ext cx="9601200" cy="960120"/>
          </a:xfrm>
        </p:spPr>
        <p:txBody>
          <a:bodyPr>
            <a:normAutofit/>
          </a:bodyPr>
          <a:lstStyle/>
          <a:p>
            <a:pPr algn="r"/>
            <a:r>
              <a:rPr lang="he-IL" sz="4200" i="1" u="sng" dirty="0">
                <a:effectLst>
                  <a:outerShdw blurRad="38100" dist="38100" dir="2700000" algn="tl">
                    <a:srgbClr val="000000">
                      <a:alpha val="43137"/>
                    </a:srgbClr>
                  </a:outerShdw>
                </a:effectLst>
              </a:rPr>
              <a:t>לזכרה:</a:t>
            </a:r>
          </a:p>
        </p:txBody>
      </p:sp>
      <p:sp>
        <p:nvSpPr>
          <p:cNvPr id="3" name="מציין מיקום תוכן 2"/>
          <p:cNvSpPr>
            <a:spLocks noGrp="1"/>
          </p:cNvSpPr>
          <p:nvPr>
            <p:ph idx="1"/>
          </p:nvPr>
        </p:nvSpPr>
        <p:spPr>
          <a:xfrm>
            <a:off x="1041009" y="970366"/>
            <a:ext cx="10663311" cy="5261316"/>
          </a:xfrm>
        </p:spPr>
        <p:txBody>
          <a:bodyPr>
            <a:noAutofit/>
          </a:bodyPr>
          <a:lstStyle/>
          <a:p>
            <a:pPr marL="0" indent="0">
              <a:buNone/>
            </a:pPr>
            <a:r>
              <a:rPr lang="he-IL" sz="2400" dirty="0"/>
              <a:t>לזכר אילה</a:t>
            </a:r>
          </a:p>
          <a:p>
            <a:pPr marL="0" indent="0">
              <a:buNone/>
            </a:pPr>
            <a:r>
              <a:rPr lang="he-IL" sz="2400" dirty="0"/>
              <a:t>אילה! זמן רב עבר מאותו היום המר שבו נפרדנו ממך לנצח. לא חשבנו כי כך יסתיים הכול. ומאז עברה כבר שנה וקשה לי להאמין, שבאמת אינך, וכי אותו קבר - קברך הוא, ותחתיו טמונה את ולמראשותיך ניצב לוח עץ ועליו כתובת: "ילדה אלמונית". כך אילה לכך הגעת, את מליאת החיים והמרץ, המסורה כל כך לחברה הן ברקמת החולצות הרוסיות, שהן כמעט המזכרת היחידה שנותרה ממך. זוכרת אני אותך יושבת ימים וביחוד בלילות בעבודת הקשר, כולך שקועה ברקמה כדי להספיק עוד רצועה אחת, כדי לשמח לבו של עוד חבר החוזר עייף מהקרב ומוצא על מיטתו מתוך חבילת הבגדים את החולצה החדשה פרי עבודתך המסורה. ובצאתם לג'ובים, נסית ללכת אחריהם, אך לא עלה בידך (הרי בנות אין מוציאים לקרב) ובכל זאת מלאת את חובתך אם כחברה להם, או בכבסך את כביסתם ואם בתפקידך בצבא. לא נסית להשתמט מתפקידים אלו מעולם אף על פי שתמיד חלמת על הבית. ברדתנו דרומה לראשונה עזרת לחברה להסתדר במקומם החדש ובערב בגמר עבודתך נסעת הביתה לבלתי חזור.</a:t>
            </a:r>
          </a:p>
          <a:p>
            <a:pPr marL="0" indent="0">
              <a:buNone/>
            </a:pPr>
            <a:r>
              <a:rPr lang="he-IL" sz="2400" dirty="0"/>
              <a:t>בחזרך, השיגך המוות האיום מידי המרצחים המעופפים, את עם חבריך - חברינו היקרים גדעון וחנוך. הוי כמה דואבת הנפש עליכם. שבעת חללינו לא הספיקו והנה גם אתם הלכתם מאתנו לעד.</a:t>
            </a:r>
          </a:p>
          <a:p>
            <a:pPr marL="0" indent="0">
              <a:buNone/>
            </a:pPr>
            <a:r>
              <a:rPr lang="he-IL" sz="2400" dirty="0"/>
              <a:t>כה מר הגורל לכם ולנו.</a:t>
            </a:r>
          </a:p>
          <a:p>
            <a:pPr marL="0" indent="0">
              <a:buNone/>
            </a:pPr>
            <a:r>
              <a:rPr lang="he-IL" sz="2400" dirty="0"/>
              <a:t>דינה - רותי</a:t>
            </a:r>
          </a:p>
        </p:txBody>
      </p:sp>
    </p:spTree>
    <p:extLst>
      <p:ext uri="{BB962C8B-B14F-4D97-AF65-F5344CB8AC3E}">
        <p14:creationId xmlns:p14="http://schemas.microsoft.com/office/powerpoint/2010/main" val="17094862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מציין מיקום תוכן 3"/>
          <p:cNvPicPr>
            <a:picLocks noGrp="1" noChangeAspect="1"/>
          </p:cNvPicPr>
          <p:nvPr>
            <p:ph idx="1"/>
          </p:nvPr>
        </p:nvPicPr>
        <p:blipFill>
          <a:blip r:embed="rId2"/>
          <a:stretch>
            <a:fillRect/>
          </a:stretch>
        </p:blipFill>
        <p:spPr>
          <a:xfrm>
            <a:off x="7033846" y="20037"/>
            <a:ext cx="5158154" cy="6837963"/>
          </a:xfrm>
          <a:prstGeom prst="rect">
            <a:avLst/>
          </a:prstGeom>
        </p:spPr>
      </p:pic>
      <p:pic>
        <p:nvPicPr>
          <p:cNvPr id="5" name="תמונה 4"/>
          <p:cNvPicPr>
            <a:picLocks noChangeAspect="1"/>
          </p:cNvPicPr>
          <p:nvPr/>
        </p:nvPicPr>
        <p:blipFill>
          <a:blip r:embed="rId3"/>
          <a:stretch>
            <a:fillRect/>
          </a:stretch>
        </p:blipFill>
        <p:spPr>
          <a:xfrm>
            <a:off x="1016316" y="0"/>
            <a:ext cx="5547172" cy="6857999"/>
          </a:xfrm>
          <a:prstGeom prst="rect">
            <a:avLst/>
          </a:prstGeom>
        </p:spPr>
      </p:pic>
      <p:sp>
        <p:nvSpPr>
          <p:cNvPr id="6" name="TextBox 5"/>
          <p:cNvSpPr txBox="1"/>
          <p:nvPr/>
        </p:nvSpPr>
        <p:spPr>
          <a:xfrm>
            <a:off x="763098" y="6365098"/>
            <a:ext cx="2518117" cy="369332"/>
          </a:xfrm>
          <a:prstGeom prst="rect">
            <a:avLst/>
          </a:prstGeom>
          <a:noFill/>
        </p:spPr>
        <p:txBody>
          <a:bodyPr wrap="square" rtlCol="1">
            <a:spAutoFit/>
          </a:bodyPr>
          <a:lstStyle/>
          <a:p>
            <a:r>
              <a:rPr lang="he-IL" dirty="0"/>
              <a:t>שיר שכתבה אחותה לזכרה</a:t>
            </a:r>
          </a:p>
        </p:txBody>
      </p:sp>
    </p:spTree>
    <p:extLst>
      <p:ext uri="{BB962C8B-B14F-4D97-AF65-F5344CB8AC3E}">
        <p14:creationId xmlns:p14="http://schemas.microsoft.com/office/powerpoint/2010/main" val="35023887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ctrTitle"/>
          </p:nvPr>
        </p:nvSpPr>
        <p:spPr>
          <a:xfrm>
            <a:off x="7116418" y="823568"/>
            <a:ext cx="2770173" cy="4394474"/>
          </a:xfrm>
        </p:spPr>
        <p:txBody>
          <a:bodyPr/>
          <a:lstStyle/>
          <a:p>
            <a:r>
              <a:rPr lang="he-IL" sz="8800" dirty="0">
                <a:effectLst>
                  <a:outerShdw blurRad="38100" dist="38100" dir="2700000" algn="tl">
                    <a:srgbClr val="000000">
                      <a:alpha val="43137"/>
                    </a:srgbClr>
                  </a:outerShdw>
                </a:effectLst>
              </a:rPr>
              <a:t>יהי זכרה ברוך</a:t>
            </a:r>
          </a:p>
        </p:txBody>
      </p:sp>
      <p:pic>
        <p:nvPicPr>
          <p:cNvPr id="3" name="תמונה 2"/>
          <p:cNvPicPr>
            <a:picLocks noChangeAspect="1"/>
          </p:cNvPicPr>
          <p:nvPr/>
        </p:nvPicPr>
        <p:blipFill>
          <a:blip r:embed="rId2"/>
          <a:stretch>
            <a:fillRect/>
          </a:stretch>
        </p:blipFill>
        <p:spPr>
          <a:xfrm>
            <a:off x="2422592" y="1614874"/>
            <a:ext cx="4693826" cy="3603168"/>
          </a:xfrm>
          <a:prstGeom prst="rect">
            <a:avLst/>
          </a:prstGeom>
        </p:spPr>
      </p:pic>
    </p:spTree>
    <p:extLst>
      <p:ext uri="{BB962C8B-B14F-4D97-AF65-F5344CB8AC3E}">
        <p14:creationId xmlns:p14="http://schemas.microsoft.com/office/powerpoint/2010/main" val="19890513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590800" y="257615"/>
            <a:ext cx="9601200" cy="1485900"/>
          </a:xfrm>
        </p:spPr>
        <p:txBody>
          <a:bodyPr>
            <a:normAutofit/>
          </a:bodyPr>
          <a:lstStyle/>
          <a:p>
            <a:pPr algn="r"/>
            <a:r>
              <a:rPr lang="he-IL" sz="4200" b="1" i="1" u="sng" dirty="0">
                <a:effectLst>
                  <a:outerShdw blurRad="38100" dist="38100" dir="2700000" algn="tl">
                    <a:srgbClr val="000000">
                      <a:alpha val="43137"/>
                    </a:srgbClr>
                  </a:outerShdw>
                </a:effectLst>
              </a:rPr>
              <a:t>מקורות:</a:t>
            </a:r>
          </a:p>
        </p:txBody>
      </p:sp>
      <p:sp>
        <p:nvSpPr>
          <p:cNvPr id="3" name="מציין מיקום תוכן 2"/>
          <p:cNvSpPr>
            <a:spLocks noGrp="1"/>
          </p:cNvSpPr>
          <p:nvPr>
            <p:ph idx="1"/>
          </p:nvPr>
        </p:nvSpPr>
        <p:spPr>
          <a:xfrm>
            <a:off x="1951949" y="1223012"/>
            <a:ext cx="9601200" cy="3581400"/>
          </a:xfrm>
        </p:spPr>
        <p:txBody>
          <a:bodyPr>
            <a:noAutofit/>
          </a:bodyPr>
          <a:lstStyle/>
          <a:p>
            <a:r>
              <a:rPr lang="he-IL" sz="3200" dirty="0"/>
              <a:t>אתר גלעד לזכרם ראשון לציון</a:t>
            </a:r>
          </a:p>
          <a:p>
            <a:pPr marL="0" indent="0" algn="l" rtl="0">
              <a:buNone/>
            </a:pPr>
            <a:r>
              <a:rPr lang="en-US" sz="1500" dirty="0">
                <a:hlinkClick r:id="rId2"/>
              </a:rPr>
              <a:t>https://rishonlezion.gal-ed.co.il/Web/He/SearchResults/GalleryNofel/Default.aspx?ID=25917&amp;connect=19614</a:t>
            </a:r>
            <a:endParaRPr lang="he-IL" sz="1500" dirty="0"/>
          </a:p>
          <a:p>
            <a:r>
              <a:rPr lang="he-IL" sz="3200" dirty="0"/>
              <a:t>אתר יזכור </a:t>
            </a:r>
          </a:p>
          <a:p>
            <a:pPr marL="0" indent="0" algn="l">
              <a:buNone/>
            </a:pPr>
            <a:r>
              <a:rPr lang="en-US" sz="1500" dirty="0">
                <a:hlinkClick r:id="rId3"/>
              </a:rPr>
              <a:t>https://www.izkor.gov.il/%D7%90%D7%99%D7%9C%D7%94%20%D7%92%D7%9C%D7%91%D7%95%D7%A2/en_6e85d061ba5ca26e13adbf2f7834df18</a:t>
            </a:r>
            <a:endParaRPr lang="he-IL" sz="1500" dirty="0"/>
          </a:p>
          <a:p>
            <a:pPr marL="0" indent="0">
              <a:buNone/>
            </a:pPr>
            <a:endParaRPr lang="he-IL" sz="1500" dirty="0"/>
          </a:p>
          <a:p>
            <a:r>
              <a:rPr lang="he-IL" sz="3200" dirty="0"/>
              <a:t>אתר </a:t>
            </a:r>
            <a:r>
              <a:rPr lang="he-IL" sz="3200" dirty="0" err="1"/>
              <a:t>פלמ</a:t>
            </a:r>
            <a:r>
              <a:rPr lang="en-US" sz="3200" dirty="0"/>
              <a:t>"</a:t>
            </a:r>
            <a:r>
              <a:rPr lang="he-IL" sz="3200" dirty="0"/>
              <a:t>ח </a:t>
            </a:r>
          </a:p>
          <a:p>
            <a:pPr marL="0" indent="0" algn="l">
              <a:buNone/>
            </a:pPr>
            <a:r>
              <a:rPr lang="en-US" sz="1500" dirty="0">
                <a:hlinkClick r:id="rId4"/>
              </a:rPr>
              <a:t>https://www.palmach.org.il/memorial/fighterpage/?itemId=25917</a:t>
            </a:r>
            <a:endParaRPr lang="en-US" sz="1500" dirty="0"/>
          </a:p>
          <a:p>
            <a:pPr marL="0" indent="0" algn="l">
              <a:buNone/>
            </a:pPr>
            <a:endParaRPr lang="he-IL" sz="1500" dirty="0"/>
          </a:p>
          <a:p>
            <a:r>
              <a:rPr lang="he-IL" sz="3200" dirty="0"/>
              <a:t>אתר ויקיפדיה </a:t>
            </a:r>
          </a:p>
          <a:p>
            <a:pPr marL="0" indent="0" algn="l" rtl="0">
              <a:buNone/>
            </a:pPr>
            <a:r>
              <a:rPr lang="en-US" sz="1500" dirty="0">
                <a:hlinkClick r:id="rId5"/>
              </a:rPr>
              <a:t>https://he.wikipedia.org/wiki/%D7%A2%D7%9E%D7%95%D7%93_%D7%A8%D7%90%D7%A9%D7%99</a:t>
            </a:r>
            <a:endParaRPr lang="en-US" sz="1500" dirty="0"/>
          </a:p>
          <a:p>
            <a:pPr marL="0" indent="0" algn="l" rtl="0">
              <a:buNone/>
            </a:pPr>
            <a:endParaRPr lang="he-IL" sz="1500" dirty="0"/>
          </a:p>
          <a:p>
            <a:endParaRPr lang="he-IL" sz="3200" dirty="0"/>
          </a:p>
        </p:txBody>
      </p:sp>
    </p:spTree>
    <p:extLst>
      <p:ext uri="{BB962C8B-B14F-4D97-AF65-F5344CB8AC3E}">
        <p14:creationId xmlns:p14="http://schemas.microsoft.com/office/powerpoint/2010/main" val="18524078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187526" y="629529"/>
            <a:ext cx="9601200" cy="1485900"/>
          </a:xfrm>
        </p:spPr>
        <p:txBody>
          <a:bodyPr>
            <a:normAutofit/>
          </a:bodyPr>
          <a:lstStyle/>
          <a:p>
            <a:pPr algn="r"/>
            <a:r>
              <a:rPr lang="he-IL" sz="4200" i="1" u="sng" dirty="0">
                <a:effectLst>
                  <a:outerShdw blurRad="38100" dist="38100" dir="2700000" algn="tl">
                    <a:srgbClr val="000000">
                      <a:alpha val="43137"/>
                    </a:srgbClr>
                  </a:outerShdw>
                </a:effectLst>
              </a:rPr>
              <a:t>מגישות:</a:t>
            </a:r>
          </a:p>
        </p:txBody>
      </p:sp>
      <p:sp>
        <p:nvSpPr>
          <p:cNvPr id="3" name="מציין מיקום תוכן 2"/>
          <p:cNvSpPr>
            <a:spLocks noGrp="1"/>
          </p:cNvSpPr>
          <p:nvPr>
            <p:ph idx="1"/>
          </p:nvPr>
        </p:nvSpPr>
        <p:spPr>
          <a:xfrm>
            <a:off x="1371600" y="1372479"/>
            <a:ext cx="10417126" cy="4249615"/>
          </a:xfrm>
        </p:spPr>
        <p:txBody>
          <a:bodyPr/>
          <a:lstStyle/>
          <a:p>
            <a:endParaRPr lang="he-IL" dirty="0"/>
          </a:p>
          <a:p>
            <a:pPr marL="0" indent="0">
              <a:buNone/>
            </a:pPr>
            <a:r>
              <a:rPr lang="he-IL" sz="3200" dirty="0"/>
              <a:t>עדי צברי</a:t>
            </a:r>
          </a:p>
          <a:p>
            <a:pPr marL="0" indent="0">
              <a:buNone/>
            </a:pPr>
            <a:r>
              <a:rPr lang="he-IL" sz="3200" dirty="0"/>
              <a:t>קירה </a:t>
            </a:r>
            <a:r>
              <a:rPr lang="he-IL" sz="3200" dirty="0" err="1"/>
              <a:t>קביטניצקה</a:t>
            </a:r>
            <a:endParaRPr lang="he-IL" sz="3200" dirty="0"/>
          </a:p>
          <a:p>
            <a:pPr marL="0" indent="0">
              <a:buNone/>
            </a:pPr>
            <a:endParaRPr lang="he-IL" dirty="0"/>
          </a:p>
          <a:p>
            <a:pPr marL="0" indent="0">
              <a:buNone/>
            </a:pPr>
            <a:r>
              <a:rPr lang="he-IL" sz="2500" b="1" dirty="0"/>
              <a:t>בית ספר: </a:t>
            </a:r>
            <a:r>
              <a:rPr lang="he-IL" sz="2500" dirty="0"/>
              <a:t>נתיב האולפנה ראשל"צ </a:t>
            </a:r>
          </a:p>
          <a:p>
            <a:pPr marL="0" indent="0">
              <a:buNone/>
            </a:pPr>
            <a:r>
              <a:rPr lang="he-IL" sz="2500" b="1" dirty="0"/>
              <a:t>כיתה:</a:t>
            </a:r>
            <a:r>
              <a:rPr lang="he-IL" sz="2500" dirty="0"/>
              <a:t> ח1' </a:t>
            </a:r>
          </a:p>
          <a:p>
            <a:pPr marL="0" indent="0">
              <a:buNone/>
            </a:pPr>
            <a:r>
              <a:rPr lang="he-IL" sz="2500" b="1" dirty="0"/>
              <a:t>שנה:</a:t>
            </a:r>
            <a:r>
              <a:rPr lang="he-IL" sz="2500" dirty="0"/>
              <a:t> 2022 - תשפ"ב</a:t>
            </a:r>
          </a:p>
          <a:p>
            <a:endParaRPr lang="he-IL" dirty="0"/>
          </a:p>
        </p:txBody>
      </p:sp>
    </p:spTree>
    <p:extLst>
      <p:ext uri="{BB962C8B-B14F-4D97-AF65-F5344CB8AC3E}">
        <p14:creationId xmlns:p14="http://schemas.microsoft.com/office/powerpoint/2010/main" val="2367799086"/>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TM10001105[[fn=חיתוך]]</Template>
  <TotalTime>285</TotalTime>
  <Words>1555</Words>
  <Application>Microsoft Macintosh PowerPoint</Application>
  <PresentationFormat>Widescreen</PresentationFormat>
  <Paragraphs>67</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Aharoni</vt:lpstr>
      <vt:lpstr>Franklin Gothic Book</vt:lpstr>
      <vt:lpstr>Crop</vt:lpstr>
      <vt:lpstr>חיים בלבבות</vt:lpstr>
      <vt:lpstr>PowerPoint Presentation</vt:lpstr>
      <vt:lpstr>תקופת ילדותה: </vt:lpstr>
      <vt:lpstr>תקופת נעוריה: </vt:lpstr>
      <vt:lpstr>PowerPoint Presentation</vt:lpstr>
      <vt:lpstr>PowerPoint Presentation</vt:lpstr>
      <vt:lpstr>מלחמת העצמאות: </vt:lpstr>
      <vt:lpstr>יום נפילתה:</vt:lpstr>
      <vt:lpstr>הפצצת ראשון לציון במלחמת העצמאות: </vt:lpstr>
      <vt:lpstr>אנדרטה לחללי ההפצצה המצרית על ראשון לציון: </vt:lpstr>
      <vt:lpstr>לזכרה:</vt:lpstr>
      <vt:lpstr>PowerPoint Presentation</vt:lpstr>
      <vt:lpstr>יהי זכרה ברוך</vt:lpstr>
      <vt:lpstr>מקורות:</vt:lpstr>
      <vt:lpstr>מגישות:</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איילה גלבוע</dc:title>
  <dc:creator>Student</dc:creator>
  <cp:lastModifiedBy>Israela Angel</cp:lastModifiedBy>
  <cp:revision>33</cp:revision>
  <dcterms:created xsi:type="dcterms:W3CDTF">2022-02-21T11:19:41Z</dcterms:created>
  <dcterms:modified xsi:type="dcterms:W3CDTF">2022-08-02T10:55:35Z</dcterms:modified>
</cp:coreProperties>
</file>