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ioZ1HpLEpGkiUjLnPZIE4//azY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53235934b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g253235934b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53235934b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253235934ba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1" name="Shape 11"/>
        <p:cNvGrpSpPr/>
        <p:nvPr/>
      </p:nvGrpSpPr>
      <p:grpSpPr>
        <a:xfrm>
          <a:off x="0" y="0"/>
          <a:ext cx="0" cy="0"/>
          <a:chOff x="0" y="0"/>
          <a:chExt cx="0" cy="0"/>
        </a:xfrm>
      </p:grpSpPr>
      <p:sp>
        <p:nvSpPr>
          <p:cNvPr id="12" name="Google Shape;12;p2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4" name="Google Shape;14;p2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 name="Google Shape;15;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6" name="Google Shape;16;p2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17" name="Shape 17"/>
        <p:cNvGrpSpPr/>
        <p:nvPr/>
      </p:nvGrpSpPr>
      <p:grpSpPr>
        <a:xfrm>
          <a:off x="0" y="0"/>
          <a:ext cx="0" cy="0"/>
          <a:chOff x="0" y="0"/>
          <a:chExt cx="0" cy="0"/>
        </a:xfrm>
      </p:grpSpPr>
      <p:sp>
        <p:nvSpPr>
          <p:cNvPr id="18" name="Google Shape;18;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0" name="Google Shape;20;p2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1" name="Google Shape;21;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2" name="Google Shape;22;p2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23" name="Shape 23"/>
        <p:cNvGrpSpPr/>
        <p:nvPr/>
      </p:nvGrpSpPr>
      <p:grpSpPr>
        <a:xfrm>
          <a:off x="0" y="0"/>
          <a:ext cx="0" cy="0"/>
          <a:chOff x="0" y="0"/>
          <a:chExt cx="0" cy="0"/>
        </a:xfrm>
      </p:grpSpPr>
      <p:sp>
        <p:nvSpPr>
          <p:cNvPr id="24" name="Google Shape;24;p2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2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7" name="Google Shape;27;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8" name="Google Shape;28;p2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29" name="Shape 29"/>
        <p:cNvGrpSpPr/>
        <p:nvPr/>
      </p:nvGrpSpPr>
      <p:grpSpPr>
        <a:xfrm>
          <a:off x="0" y="0"/>
          <a:ext cx="0" cy="0"/>
          <a:chOff x="0" y="0"/>
          <a:chExt cx="0" cy="0"/>
        </a:xfrm>
      </p:grpSpPr>
      <p:sp>
        <p:nvSpPr>
          <p:cNvPr id="30" name="Google Shape;30;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32" name="Google Shape;32;p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33" name="Google Shape;33;p2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4" name="Google Shape;34;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5" name="Google Shape;35;p2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36" name="Shape 36"/>
        <p:cNvGrpSpPr/>
        <p:nvPr/>
      </p:nvGrpSpPr>
      <p:grpSpPr>
        <a:xfrm>
          <a:off x="0" y="0"/>
          <a:ext cx="0" cy="0"/>
          <a:chOff x="0" y="0"/>
          <a:chExt cx="0" cy="0"/>
        </a:xfrm>
      </p:grpSpPr>
      <p:sp>
        <p:nvSpPr>
          <p:cNvPr id="37" name="Google Shape;37;p3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39" name="Google Shape;39;p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0" name="Google Shape;40;p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1" name="Google Shape;41;p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2" name="Google Shape;42;p3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3" name="Google Shape;43;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4" name="Google Shape;44;p3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45" name="Shape 45"/>
        <p:cNvGrpSpPr/>
        <p:nvPr/>
      </p:nvGrpSpPr>
      <p:grpSpPr>
        <a:xfrm>
          <a:off x="0" y="0"/>
          <a:ext cx="0" cy="0"/>
          <a:chOff x="0" y="0"/>
          <a:chExt cx="0" cy="0"/>
        </a:xfrm>
      </p:grpSpPr>
      <p:sp>
        <p:nvSpPr>
          <p:cNvPr id="46" name="Google Shape;46;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8" name="Google Shape;48;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9" name="Google Shape;49;p3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50" name="Shape 50"/>
        <p:cNvGrpSpPr/>
        <p:nvPr/>
      </p:nvGrpSpPr>
      <p:grpSpPr>
        <a:xfrm>
          <a:off x="0" y="0"/>
          <a:ext cx="0" cy="0"/>
          <a:chOff x="0" y="0"/>
          <a:chExt cx="0" cy="0"/>
        </a:xfrm>
      </p:grpSpPr>
      <p:sp>
        <p:nvSpPr>
          <p:cNvPr id="51" name="Google Shape;51;p3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2" name="Google Shape;5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3" name="Google Shape;53;p3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4" name="Shape 54"/>
        <p:cNvGrpSpPr/>
        <p:nvPr/>
      </p:nvGrpSpPr>
      <p:grpSpPr>
        <a:xfrm>
          <a:off x="0" y="0"/>
          <a:ext cx="0" cy="0"/>
          <a:chOff x="0" y="0"/>
          <a:chExt cx="0" cy="0"/>
        </a:xfrm>
      </p:grpSpPr>
      <p:sp>
        <p:nvSpPr>
          <p:cNvPr id="55" name="Google Shape;55;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57" name="Google Shape;57;p3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58" name="Google Shape;58;p3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9" name="Google Shape;5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3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1" name="Shape 61"/>
        <p:cNvGrpSpPr/>
        <p:nvPr/>
      </p:nvGrpSpPr>
      <p:grpSpPr>
        <a:xfrm>
          <a:off x="0" y="0"/>
          <a:ext cx="0" cy="0"/>
          <a:chOff x="0" y="0"/>
          <a:chExt cx="0" cy="0"/>
        </a:xfrm>
      </p:grpSpPr>
      <p:sp>
        <p:nvSpPr>
          <p:cNvPr id="62" name="Google Shape;62;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4"/>
          <p:cNvSpPr/>
          <p:nvPr>
            <p:ph idx="2" type="pic"/>
          </p:nvPr>
        </p:nvSpPr>
        <p:spPr>
          <a:xfrm>
            <a:off x="5183188" y="987425"/>
            <a:ext cx="6172200" cy="4873625"/>
          </a:xfrm>
          <a:prstGeom prst="rect">
            <a:avLst/>
          </a:prstGeom>
          <a:noFill/>
          <a:ln>
            <a:noFill/>
          </a:ln>
        </p:spPr>
      </p:sp>
      <p:sp>
        <p:nvSpPr>
          <p:cNvPr id="64" name="Google Shape;64;p3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5" name="Google Shape;65;p3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6" name="Google Shape;66;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7" name="Google Shape;67;p3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68" name="Shape 68"/>
        <p:cNvGrpSpPr/>
        <p:nvPr/>
      </p:nvGrpSpPr>
      <p:grpSpPr>
        <a:xfrm>
          <a:off x="0" y="0"/>
          <a:ext cx="0" cy="0"/>
          <a:chOff x="0" y="0"/>
          <a:chExt cx="0" cy="0"/>
        </a:xfrm>
      </p:grpSpPr>
      <p:sp>
        <p:nvSpPr>
          <p:cNvPr id="69" name="Google Shape;69;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1" name="Google Shape;71;p3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2" name="Google Shape;72;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3" name="Google Shape;73;p3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4" name="Shape 74"/>
        <p:cNvGrpSpPr/>
        <p:nvPr/>
      </p:nvGrpSpPr>
      <p:grpSpPr>
        <a:xfrm>
          <a:off x="0" y="0"/>
          <a:ext cx="0" cy="0"/>
          <a:chOff x="0" y="0"/>
          <a:chExt cx="0" cy="0"/>
        </a:xfrm>
      </p:grpSpPr>
      <p:sp>
        <p:nvSpPr>
          <p:cNvPr id="75" name="Google Shape;75;p3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7" name="Google Shape;77;p3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8" name="Google Shape;78;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9" name="Google Shape;79;p3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spcBef>
                <a:spcPts val="0"/>
              </a:spcBef>
              <a:buNone/>
              <a:defRPr b="0" i="0" sz="1200" u="none" cap="none" strike="noStrike">
                <a:solidFill>
                  <a:srgbClr val="888888"/>
                </a:solidFill>
                <a:latin typeface="Calibri"/>
                <a:ea typeface="Calibri"/>
                <a:cs typeface="Calibri"/>
                <a:sym typeface="Calibri"/>
              </a:defRPr>
            </a:lvl1pPr>
            <a:lvl2pPr indent="0" lvl="1" marL="0" marR="0" rtl="1" algn="r">
              <a:spcBef>
                <a:spcPts val="0"/>
              </a:spcBef>
              <a:buNone/>
              <a:defRPr b="0" i="0" sz="1200" u="none" cap="none" strike="noStrike">
                <a:solidFill>
                  <a:srgbClr val="888888"/>
                </a:solidFill>
                <a:latin typeface="Calibri"/>
                <a:ea typeface="Calibri"/>
                <a:cs typeface="Calibri"/>
                <a:sym typeface="Calibri"/>
              </a:defRPr>
            </a:lvl2pPr>
            <a:lvl3pPr indent="0" lvl="2" marL="0" marR="0" rtl="1" algn="r">
              <a:spcBef>
                <a:spcPts val="0"/>
              </a:spcBef>
              <a:buNone/>
              <a:defRPr b="0" i="0" sz="1200" u="none" cap="none" strike="noStrike">
                <a:solidFill>
                  <a:srgbClr val="888888"/>
                </a:solidFill>
                <a:latin typeface="Calibri"/>
                <a:ea typeface="Calibri"/>
                <a:cs typeface="Calibri"/>
                <a:sym typeface="Calibri"/>
              </a:defRPr>
            </a:lvl3pPr>
            <a:lvl4pPr indent="0" lvl="3" marL="0" marR="0" rtl="1" algn="r">
              <a:spcBef>
                <a:spcPts val="0"/>
              </a:spcBef>
              <a:buNone/>
              <a:defRPr b="0" i="0" sz="1200" u="none" cap="none" strike="noStrike">
                <a:solidFill>
                  <a:srgbClr val="888888"/>
                </a:solidFill>
                <a:latin typeface="Calibri"/>
                <a:ea typeface="Calibri"/>
                <a:cs typeface="Calibri"/>
                <a:sym typeface="Calibri"/>
              </a:defRPr>
            </a:lvl4pPr>
            <a:lvl5pPr indent="0" lvl="4" marL="0" marR="0" rtl="1" algn="r">
              <a:spcBef>
                <a:spcPts val="0"/>
              </a:spcBef>
              <a:buNone/>
              <a:defRPr b="0" i="0" sz="1200" u="none" cap="none" strike="noStrike">
                <a:solidFill>
                  <a:srgbClr val="888888"/>
                </a:solidFill>
                <a:latin typeface="Calibri"/>
                <a:ea typeface="Calibri"/>
                <a:cs typeface="Calibri"/>
                <a:sym typeface="Calibri"/>
              </a:defRPr>
            </a:lvl5pPr>
            <a:lvl6pPr indent="0" lvl="5" marL="0" marR="0" rtl="1" algn="r">
              <a:spcBef>
                <a:spcPts val="0"/>
              </a:spcBef>
              <a:buNone/>
              <a:defRPr b="0" i="0" sz="1200" u="none" cap="none" strike="noStrike">
                <a:solidFill>
                  <a:srgbClr val="888888"/>
                </a:solidFill>
                <a:latin typeface="Calibri"/>
                <a:ea typeface="Calibri"/>
                <a:cs typeface="Calibri"/>
                <a:sym typeface="Calibri"/>
              </a:defRPr>
            </a:lvl6pPr>
            <a:lvl7pPr indent="0" lvl="6" marL="0" marR="0" rtl="1" algn="r">
              <a:spcBef>
                <a:spcPts val="0"/>
              </a:spcBef>
              <a:buNone/>
              <a:defRPr b="0" i="0" sz="1200" u="none" cap="none" strike="noStrike">
                <a:solidFill>
                  <a:srgbClr val="888888"/>
                </a:solidFill>
                <a:latin typeface="Calibri"/>
                <a:ea typeface="Calibri"/>
                <a:cs typeface="Calibri"/>
                <a:sym typeface="Calibri"/>
              </a:defRPr>
            </a:lvl7pPr>
            <a:lvl8pPr indent="0" lvl="7" marL="0" marR="0" rtl="1" algn="r">
              <a:spcBef>
                <a:spcPts val="0"/>
              </a:spcBef>
              <a:buNone/>
              <a:defRPr b="0" i="0" sz="1200" u="none" cap="none" strike="noStrike">
                <a:solidFill>
                  <a:srgbClr val="888888"/>
                </a:solidFill>
                <a:latin typeface="Calibri"/>
                <a:ea typeface="Calibri"/>
                <a:cs typeface="Calibri"/>
                <a:sym typeface="Calibri"/>
              </a:defRPr>
            </a:lvl8pPr>
            <a:lvl9pPr indent="0" lvl="8" marL="0" marR="0" rtl="1" algn="r">
              <a:spcBef>
                <a:spcPts val="0"/>
              </a:spcBef>
              <a:buNone/>
              <a:defRPr b="0" i="0" sz="1200" u="none" cap="none" strike="noStrike">
                <a:solidFill>
                  <a:srgbClr val="888888"/>
                </a:solidFill>
                <a:latin typeface="Calibri"/>
                <a:ea typeface="Calibri"/>
                <a:cs typeface="Calibri"/>
                <a:sym typeface="Calibri"/>
              </a:defRPr>
            </a:lvl9pPr>
          </a:lstStyle>
          <a:p>
            <a:pPr indent="0" lvl="0" marL="0" rtl="1"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25.png"/><Relationship Id="rId10" Type="http://schemas.openxmlformats.org/officeDocument/2006/relationships/image" Target="../media/image8.png"/><Relationship Id="rId9"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19.png"/><Relationship Id="rId7" Type="http://schemas.openxmlformats.org/officeDocument/2006/relationships/image" Target="../media/image10.png"/><Relationship Id="rId8"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slide" Target="/ppt/slid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4403324" y="949911"/>
            <a:ext cx="7691021" cy="1580225"/>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chemeClr val="dk1"/>
              </a:buClr>
              <a:buSzPts val="6000"/>
              <a:buFont typeface="David"/>
              <a:buNone/>
            </a:pPr>
            <a:r>
              <a:rPr b="1" lang="iw-IL">
                <a:latin typeface="David"/>
                <a:ea typeface="David"/>
                <a:cs typeface="David"/>
                <a:sym typeface="David"/>
              </a:rPr>
              <a:t>אברהם חזי-לוי ז"ל</a:t>
            </a:r>
            <a:endParaRPr b="1">
              <a:latin typeface="David"/>
              <a:ea typeface="David"/>
              <a:cs typeface="David"/>
              <a:sym typeface="David"/>
            </a:endParaRPr>
          </a:p>
        </p:txBody>
      </p:sp>
      <p:sp>
        <p:nvSpPr>
          <p:cNvPr id="85" name="Google Shape;85;p1"/>
          <p:cNvSpPr txBox="1"/>
          <p:nvPr/>
        </p:nvSpPr>
        <p:spPr>
          <a:xfrm>
            <a:off x="5465684" y="2734322"/>
            <a:ext cx="5566299" cy="92333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iw-IL" sz="1800" u="none" cap="none" strike="noStrike">
                <a:solidFill>
                  <a:srgbClr val="000E19"/>
                </a:solidFill>
                <a:latin typeface="Arial"/>
                <a:ea typeface="Arial"/>
                <a:cs typeface="Arial"/>
                <a:sym typeface="Arial"/>
              </a:rPr>
              <a:t>בכ"ט בטבת תרע"ט  1.1.1919- בט"ו באייר תש"ח  24.5.1948 </a:t>
            </a:r>
            <a:endParaRPr/>
          </a:p>
          <a:p>
            <a:pPr indent="0" lvl="0" marL="0" marR="0" rtl="1" algn="r">
              <a:spcBef>
                <a:spcPts val="0"/>
              </a:spcBef>
              <a:spcAft>
                <a:spcPts val="0"/>
              </a:spcAft>
              <a:buNone/>
            </a:pPr>
            <a:r>
              <a:rPr lang="iw-IL" sz="1800">
                <a:solidFill>
                  <a:schemeClr val="dk1"/>
                </a:solidFill>
                <a:latin typeface="Calibri"/>
                <a:ea typeface="Calibri"/>
                <a:cs typeface="Calibri"/>
                <a:sym typeface="Calibri"/>
              </a:rPr>
              <a:t>נפל במהלך מלחמת העצמאות בקרבות על לטרון באזור ירושלים והסביבה.</a:t>
            </a:r>
            <a:endParaRPr sz="1800">
              <a:solidFill>
                <a:schemeClr val="dk1"/>
              </a:solidFill>
              <a:latin typeface="Calibri"/>
              <a:ea typeface="Calibri"/>
              <a:cs typeface="Calibri"/>
              <a:sym typeface="Calibri"/>
            </a:endParaRPr>
          </a:p>
        </p:txBody>
      </p:sp>
      <p:pic>
        <p:nvPicPr>
          <p:cNvPr id="86" name="Google Shape;86;p1"/>
          <p:cNvPicPr preferRelativeResize="0"/>
          <p:nvPr/>
        </p:nvPicPr>
        <p:blipFill rotWithShape="1">
          <a:blip r:embed="rId3">
            <a:alphaModFix/>
          </a:blip>
          <a:srcRect b="0" l="0" r="0" t="0"/>
          <a:stretch/>
        </p:blipFill>
        <p:spPr>
          <a:xfrm>
            <a:off x="651029" y="1483606"/>
            <a:ext cx="3071674" cy="38907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200"/>
              <a:buFont typeface="David"/>
              <a:buNone/>
            </a:pPr>
            <a:r>
              <a:rPr b="1" lang="iw-IL" sz="4200">
                <a:latin typeface="David"/>
                <a:ea typeface="David"/>
                <a:cs typeface="David"/>
                <a:sym typeface="David"/>
              </a:rPr>
              <a:t>אברהם חזי לוי חיי משפחה</a:t>
            </a:r>
            <a:endParaRPr b="1" sz="4200">
              <a:latin typeface="David"/>
              <a:ea typeface="David"/>
              <a:cs typeface="David"/>
              <a:sym typeface="David"/>
            </a:endParaRPr>
          </a:p>
        </p:txBody>
      </p:sp>
      <p:sp>
        <p:nvSpPr>
          <p:cNvPr id="92" name="Google Shape;92;p2"/>
          <p:cNvSpPr txBox="1"/>
          <p:nvPr>
            <p:ph idx="1" type="body"/>
          </p:nvPr>
        </p:nvSpPr>
        <p:spPr>
          <a:xfrm>
            <a:off x="3311371" y="1825625"/>
            <a:ext cx="8042428"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125000"/>
              </a:lnSpc>
              <a:spcBef>
                <a:spcPts val="0"/>
              </a:spcBef>
              <a:spcAft>
                <a:spcPts val="0"/>
              </a:spcAft>
              <a:buClr>
                <a:schemeClr val="dk1"/>
              </a:buClr>
              <a:buSzPts val="3200"/>
              <a:buChar char="•"/>
            </a:pPr>
            <a:r>
              <a:rPr lang="iw-IL" sz="3200">
                <a:latin typeface="David"/>
                <a:ea typeface="David"/>
                <a:cs typeface="David"/>
                <a:sym typeface="David"/>
              </a:rPr>
              <a:t>אברהם חזי לוי נולד בשנת 1919 בתל אביב לאימו שושנה ואביו מנחם.</a:t>
            </a:r>
            <a:endParaRPr/>
          </a:p>
          <a:p>
            <a:pPr indent="-228600" lvl="0" marL="228600" rtl="1" algn="r">
              <a:lnSpc>
                <a:spcPct val="125000"/>
              </a:lnSpc>
              <a:spcBef>
                <a:spcPts val="1000"/>
              </a:spcBef>
              <a:spcAft>
                <a:spcPts val="0"/>
              </a:spcAft>
              <a:buClr>
                <a:schemeClr val="dk1"/>
              </a:buClr>
              <a:buSzPts val="3200"/>
              <a:buChar char="•"/>
            </a:pPr>
            <a:r>
              <a:rPr lang="iw-IL" sz="3200">
                <a:latin typeface="David"/>
                <a:ea typeface="David"/>
                <a:cs typeface="David"/>
                <a:sym typeface="David"/>
              </a:rPr>
              <a:t>אברהם סיים את לימודיו בבית הספר היסודי ויצא לעבוד בפרדסי ראשון לציון והסביבה.</a:t>
            </a:r>
            <a:endParaRPr/>
          </a:p>
          <a:p>
            <a:pPr indent="-228600" lvl="0" marL="228600" rtl="1" algn="r">
              <a:lnSpc>
                <a:spcPct val="125000"/>
              </a:lnSpc>
              <a:spcBef>
                <a:spcPts val="1000"/>
              </a:spcBef>
              <a:spcAft>
                <a:spcPts val="0"/>
              </a:spcAft>
              <a:buClr>
                <a:schemeClr val="dk1"/>
              </a:buClr>
              <a:buSzPts val="3200"/>
              <a:buChar char="•"/>
            </a:pPr>
            <a:r>
              <a:rPr lang="iw-IL" sz="3200">
                <a:latin typeface="David"/>
                <a:ea typeface="David"/>
                <a:cs typeface="David"/>
                <a:sym typeface="David"/>
              </a:rPr>
              <a:t>במהלך תקופת נעוריו התייתם אברהם מאביו. </a:t>
            </a:r>
            <a:endParaRPr/>
          </a:p>
          <a:p>
            <a:pPr indent="-228600" lvl="0" marL="228600" rtl="1" algn="r">
              <a:lnSpc>
                <a:spcPct val="125000"/>
              </a:lnSpc>
              <a:spcBef>
                <a:spcPts val="1000"/>
              </a:spcBef>
              <a:spcAft>
                <a:spcPts val="0"/>
              </a:spcAft>
              <a:buClr>
                <a:schemeClr val="dk1"/>
              </a:buClr>
              <a:buSzPts val="3200"/>
              <a:buChar char="•"/>
            </a:pPr>
            <a:r>
              <a:rPr lang="iw-IL" sz="3200">
                <a:latin typeface="David"/>
                <a:ea typeface="David"/>
                <a:cs typeface="David"/>
                <a:sym typeface="David"/>
              </a:rPr>
              <a:t>שושנה אמו של אברהם התחתנה בשנית.</a:t>
            </a:r>
            <a:endParaRPr/>
          </a:p>
        </p:txBody>
      </p:sp>
      <p:pic>
        <p:nvPicPr>
          <p:cNvPr id="93" name="Google Shape;93;p2"/>
          <p:cNvPicPr preferRelativeResize="0"/>
          <p:nvPr/>
        </p:nvPicPr>
        <p:blipFill rotWithShape="1">
          <a:blip r:embed="rId3">
            <a:alphaModFix/>
          </a:blip>
          <a:srcRect b="0" l="0" r="0" t="0"/>
          <a:stretch/>
        </p:blipFill>
        <p:spPr>
          <a:xfrm>
            <a:off x="0" y="1571230"/>
            <a:ext cx="3301561" cy="40352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3"/>
          <p:cNvSpPr txBox="1"/>
          <p:nvPr>
            <p:ph type="title"/>
          </p:nvPr>
        </p:nvSpPr>
        <p:spPr>
          <a:xfrm>
            <a:off x="838200" y="267471"/>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222222"/>
              </a:buClr>
              <a:buSzPts val="4400"/>
              <a:buFont typeface="David"/>
              <a:buNone/>
            </a:pPr>
            <a:r>
              <a:rPr b="0" i="0" lang="iw-IL" sz="4400">
                <a:solidFill>
                  <a:srgbClr val="222222"/>
                </a:solidFill>
                <a:latin typeface="David"/>
                <a:ea typeface="David"/>
                <a:cs typeface="David"/>
                <a:sym typeface="David"/>
              </a:rPr>
              <a:t>יוסף ג'ספן ז"ל</a:t>
            </a:r>
            <a:endParaRPr/>
          </a:p>
        </p:txBody>
      </p:sp>
      <p:sp>
        <p:nvSpPr>
          <p:cNvPr id="99" name="Google Shape;99;p3"/>
          <p:cNvSpPr txBox="1"/>
          <p:nvPr>
            <p:ph idx="1" type="body"/>
          </p:nvPr>
        </p:nvSpPr>
        <p:spPr>
          <a:xfrm>
            <a:off x="2314438" y="1593033"/>
            <a:ext cx="9039362" cy="5153995"/>
          </a:xfrm>
          <a:prstGeom prst="rect">
            <a:avLst/>
          </a:prstGeom>
          <a:noFill/>
          <a:ln>
            <a:noFill/>
          </a:ln>
        </p:spPr>
        <p:txBody>
          <a:bodyPr anchorCtr="0" anchor="t" bIns="45700" lIns="91425" spcFirstLastPara="1" rIns="91425" wrap="square" tIns="45700">
            <a:normAutofit lnSpcReduction="10000"/>
          </a:bodyPr>
          <a:lstStyle/>
          <a:p>
            <a:pPr indent="-228600" lvl="0" marL="228600" rtl="1" algn="r">
              <a:lnSpc>
                <a:spcPct val="125000"/>
              </a:lnSpc>
              <a:spcBef>
                <a:spcPts val="0"/>
              </a:spcBef>
              <a:spcAft>
                <a:spcPts val="0"/>
              </a:spcAft>
              <a:buClr>
                <a:schemeClr val="dk1"/>
              </a:buClr>
              <a:buSzPts val="3200"/>
              <a:buChar char="•"/>
            </a:pPr>
            <a:r>
              <a:rPr lang="iw-IL" sz="3200">
                <a:latin typeface="David"/>
                <a:ea typeface="David"/>
                <a:cs typeface="David"/>
                <a:sym typeface="David"/>
              </a:rPr>
              <a:t>אחיו החורג </a:t>
            </a:r>
            <a:r>
              <a:rPr b="0" i="0" lang="iw-IL" sz="3200">
                <a:solidFill>
                  <a:srgbClr val="222222"/>
                </a:solidFill>
                <a:latin typeface="David"/>
                <a:ea typeface="David"/>
                <a:cs typeface="David"/>
                <a:sym typeface="David"/>
              </a:rPr>
              <a:t>יוסף ג'ספן ז"ל נספה בתאריך 1.3.1943 על אוניית ארינפורה שהותקפה על ידי הצבא הגרמני.</a:t>
            </a:r>
            <a:endParaRPr/>
          </a:p>
          <a:p>
            <a:pPr indent="-228600" lvl="0" marL="228600" rtl="1" algn="r">
              <a:lnSpc>
                <a:spcPct val="125000"/>
              </a:lnSpc>
              <a:spcBef>
                <a:spcPts val="1000"/>
              </a:spcBef>
              <a:spcAft>
                <a:spcPts val="0"/>
              </a:spcAft>
              <a:buClr>
                <a:srgbClr val="000E19"/>
              </a:buClr>
              <a:buSzPts val="3200"/>
              <a:buChar char="•"/>
            </a:pPr>
            <a:r>
              <a:rPr b="0" i="0" lang="iw-IL" sz="3200">
                <a:solidFill>
                  <a:srgbClr val="000E19"/>
                </a:solidFill>
                <a:latin typeface="David"/>
                <a:ea typeface="David"/>
                <a:cs typeface="David"/>
                <a:sym typeface="David"/>
              </a:rPr>
              <a:t>יוסף לתנועת "הנוער העובד" ובה היה מחבריה הפעילים והנלהבים.</a:t>
            </a:r>
            <a:endParaRPr/>
          </a:p>
          <a:p>
            <a:pPr indent="-228600" lvl="0" marL="228600" rtl="1" algn="r">
              <a:lnSpc>
                <a:spcPct val="125000"/>
              </a:lnSpc>
              <a:spcBef>
                <a:spcPts val="1000"/>
              </a:spcBef>
              <a:spcAft>
                <a:spcPts val="0"/>
              </a:spcAft>
              <a:buClr>
                <a:srgbClr val="000E19"/>
              </a:buClr>
              <a:buSzPts val="3200"/>
              <a:buChar char="•"/>
            </a:pPr>
            <a:r>
              <a:rPr b="0" i="0" lang="iw-IL" sz="3200">
                <a:solidFill>
                  <a:srgbClr val="000E19"/>
                </a:solidFill>
                <a:latin typeface="David"/>
                <a:ea typeface="David"/>
                <a:cs typeface="David"/>
                <a:sym typeface="David"/>
              </a:rPr>
              <a:t>בהיותו בן שש עשרה נענה לקריאה להתנדב לצבא הבריטי. הוא טען שגילו גבוה בשנתיים וכי הוא כשיר לגיוס, וכך גוייס ליחידת ההובלה העברית 462 (יע"ל).</a:t>
            </a:r>
            <a:br>
              <a:rPr lang="iw-IL" sz="3200">
                <a:latin typeface="David"/>
                <a:ea typeface="David"/>
                <a:cs typeface="David"/>
                <a:sym typeface="David"/>
              </a:rPr>
            </a:br>
            <a:endParaRPr sz="3200">
              <a:latin typeface="David"/>
              <a:ea typeface="David"/>
              <a:cs typeface="David"/>
              <a:sym typeface="David"/>
            </a:endParaRPr>
          </a:p>
        </p:txBody>
      </p:sp>
      <p:pic>
        <p:nvPicPr>
          <p:cNvPr id="100" name="Google Shape;100;p3"/>
          <p:cNvPicPr preferRelativeResize="0"/>
          <p:nvPr/>
        </p:nvPicPr>
        <p:blipFill rotWithShape="1">
          <a:blip r:embed="rId3">
            <a:alphaModFix/>
          </a:blip>
          <a:srcRect b="0" l="0" r="0" t="0"/>
          <a:stretch/>
        </p:blipFill>
        <p:spPr>
          <a:xfrm>
            <a:off x="0" y="1853213"/>
            <a:ext cx="2314437" cy="315157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David"/>
              <a:buNone/>
            </a:pPr>
            <a:r>
              <a:rPr b="1" i="0" lang="iw-IL">
                <a:latin typeface="David"/>
                <a:ea typeface="David"/>
                <a:cs typeface="David"/>
                <a:sym typeface="David"/>
              </a:rPr>
              <a:t>תחילת שירותו הצבאי</a:t>
            </a:r>
            <a:endParaRPr b="1">
              <a:latin typeface="David"/>
              <a:ea typeface="David"/>
              <a:cs typeface="David"/>
              <a:sym typeface="David"/>
            </a:endParaRPr>
          </a:p>
        </p:txBody>
      </p:sp>
      <p:sp>
        <p:nvSpPr>
          <p:cNvPr id="106" name="Google Shape;106;p4"/>
          <p:cNvSpPr txBox="1"/>
          <p:nvPr>
            <p:ph idx="1" type="body"/>
          </p:nvPr>
        </p:nvSpPr>
        <p:spPr>
          <a:xfrm>
            <a:off x="838200" y="1390619"/>
            <a:ext cx="10515600" cy="5102256"/>
          </a:xfrm>
          <a:prstGeom prst="rect">
            <a:avLst/>
          </a:prstGeom>
          <a:noFill/>
          <a:ln>
            <a:noFill/>
          </a:ln>
        </p:spPr>
        <p:txBody>
          <a:bodyPr anchorCtr="0" anchor="t" bIns="45700" lIns="91425" spcFirstLastPara="1" rIns="91425" wrap="square" tIns="45700">
            <a:noAutofit/>
          </a:bodyPr>
          <a:lstStyle/>
          <a:p>
            <a:pPr indent="-228600" lvl="0" marL="228600" rtl="1" algn="r">
              <a:lnSpc>
                <a:spcPct val="100000"/>
              </a:lnSpc>
              <a:spcBef>
                <a:spcPts val="0"/>
              </a:spcBef>
              <a:spcAft>
                <a:spcPts val="0"/>
              </a:spcAft>
              <a:buClr>
                <a:schemeClr val="dk1"/>
              </a:buClr>
              <a:buSzPts val="3200"/>
              <a:buChar char="•"/>
            </a:pPr>
            <a:r>
              <a:rPr lang="iw-IL" sz="3200">
                <a:latin typeface="David"/>
                <a:ea typeface="David"/>
                <a:cs typeface="David"/>
                <a:sym typeface="David"/>
              </a:rPr>
              <a:t>בשנת 1936 כשפרצו </a:t>
            </a:r>
            <a:r>
              <a:rPr i="0" lang="iw-IL" sz="3200">
                <a:latin typeface="David"/>
                <a:ea typeface="David"/>
                <a:cs typeface="David"/>
                <a:sym typeface="David"/>
              </a:rPr>
              <a:t>מאורעות </a:t>
            </a:r>
            <a:r>
              <a:rPr i="0" lang="iw-IL" sz="3200" u="none" strike="noStrike">
                <a:latin typeface="David"/>
                <a:ea typeface="David"/>
                <a:cs typeface="David"/>
                <a:sym typeface="David"/>
              </a:rPr>
              <a:t>תרצ"ו</a:t>
            </a:r>
            <a:r>
              <a:rPr i="0" lang="iw-IL" sz="3200">
                <a:latin typeface="David"/>
                <a:ea typeface="David"/>
                <a:cs typeface="David"/>
                <a:sym typeface="David"/>
              </a:rPr>
              <a:t>-</a:t>
            </a:r>
            <a:r>
              <a:rPr i="0" lang="iw-IL" sz="3200" u="none" strike="noStrike">
                <a:latin typeface="David"/>
                <a:ea typeface="David"/>
                <a:cs typeface="David"/>
                <a:sym typeface="David"/>
              </a:rPr>
              <a:t>תרצ"ט התגייס אברהם </a:t>
            </a:r>
            <a:r>
              <a:rPr i="0" lang="iw-IL" sz="3200" u="sng" strike="noStrike">
                <a:solidFill>
                  <a:srgbClr val="2F5496"/>
                </a:solidFill>
                <a:latin typeface="David"/>
                <a:ea typeface="David"/>
                <a:cs typeface="David"/>
                <a:sym typeface="David"/>
                <a:hlinkClick>
                  <a:extLst>
                    <a:ext uri="{A12FA001-AC4F-418D-AE19-62706E023703}">
                      <ahyp:hlinkClr val="tx"/>
                    </a:ext>
                  </a:extLst>
                </a:hlinkClick>
              </a:rPr>
              <a:t>לנוטרות</a:t>
            </a:r>
            <a:r>
              <a:rPr i="0" lang="iw-IL" sz="3200" u="none" strike="noStrike">
                <a:latin typeface="David"/>
                <a:ea typeface="David"/>
                <a:cs typeface="David"/>
                <a:sym typeface="David"/>
              </a:rPr>
              <a:t>.</a:t>
            </a:r>
            <a:endParaRPr sz="1400">
              <a:latin typeface="Arial"/>
              <a:ea typeface="Arial"/>
              <a:cs typeface="Arial"/>
              <a:sym typeface="Arial"/>
            </a:endParaRPr>
          </a:p>
          <a:p>
            <a:pPr indent="0" lvl="0" marL="228600" rtl="1" algn="r">
              <a:lnSpc>
                <a:spcPct val="100000"/>
              </a:lnSpc>
              <a:spcBef>
                <a:spcPts val="0"/>
              </a:spcBef>
              <a:spcAft>
                <a:spcPts val="0"/>
              </a:spcAft>
              <a:buNone/>
            </a:pPr>
            <a:r>
              <a:rPr lang="iw-IL" sz="3200">
                <a:solidFill>
                  <a:srgbClr val="000000"/>
                </a:solidFill>
                <a:latin typeface="David"/>
                <a:ea typeface="David"/>
                <a:cs typeface="David"/>
                <a:sym typeface="David"/>
              </a:rPr>
              <a:t>הנוטרות או חיל הנוטרים היו כוח עזר למשטרה הבריטית בארץ ישראל בפרוץ מאורעות תרצ"ו-תרצ"ט ועד זמן הקמת המדינה מטרתם הייתה להגן על ישובים היהודים מפעלים שונים ודרכי תחבורה מפני תקיפות של כנופיות ערביות.</a:t>
            </a:r>
            <a:endParaRPr sz="1400">
              <a:solidFill>
                <a:srgbClr val="000000"/>
              </a:solidFill>
              <a:latin typeface="Arial"/>
              <a:ea typeface="Arial"/>
              <a:cs typeface="Arial"/>
              <a:sym typeface="Arial"/>
            </a:endParaRPr>
          </a:p>
          <a:p>
            <a:pPr indent="-317500" lvl="0" marL="228600" rtl="1" algn="r">
              <a:spcBef>
                <a:spcPts val="1000"/>
              </a:spcBef>
              <a:spcAft>
                <a:spcPts val="0"/>
              </a:spcAft>
              <a:buSzPts val="3200"/>
              <a:buChar char="•"/>
            </a:pPr>
            <a:r>
              <a:rPr lang="iw-IL" sz="3200">
                <a:solidFill>
                  <a:srgbClr val="000000"/>
                </a:solidFill>
                <a:latin typeface="David"/>
                <a:ea typeface="David"/>
                <a:cs typeface="David"/>
                <a:sym typeface="David"/>
              </a:rPr>
              <a:t>המשטרה הבריטית צירפה אותם לפעולותיה עקב מחסור בכוח אדם ומחשבה שהדבר יביא לרגיעת הרוחות באותה תקופה אך למעשה ההגנה היא זאת שפיקדה עליהם והשתמשה בנשקיהם לפעילותיו השונות בהגנה על הישובים.</a:t>
            </a:r>
            <a:endParaRPr sz="3200">
              <a:solidFill>
                <a:srgbClr val="000000"/>
              </a:solidFill>
              <a:latin typeface="David"/>
              <a:ea typeface="David"/>
              <a:cs typeface="David"/>
              <a:sym typeface="David"/>
            </a:endParaRPr>
          </a:p>
          <a:p>
            <a:pPr indent="0" lvl="0" marL="0" rtl="1" algn="r">
              <a:lnSpc>
                <a:spcPct val="100000"/>
              </a:lnSpc>
              <a:spcBef>
                <a:spcPts val="1000"/>
              </a:spcBef>
              <a:spcAft>
                <a:spcPts val="0"/>
              </a:spcAft>
              <a:buClr>
                <a:schemeClr val="dk1"/>
              </a:buClr>
              <a:buSzPts val="3200"/>
              <a:buNone/>
            </a:pPr>
            <a:r>
              <a:t/>
            </a:r>
            <a:endParaRPr i="0" sz="3200" u="none" strike="noStrike">
              <a:latin typeface="David"/>
              <a:ea typeface="David"/>
              <a:cs typeface="David"/>
              <a:sym typeface="David"/>
            </a:endParaRPr>
          </a:p>
          <a:p>
            <a:pPr indent="0" lvl="0" marL="0" rtl="1" algn="r">
              <a:lnSpc>
                <a:spcPct val="100000"/>
              </a:lnSpc>
              <a:spcBef>
                <a:spcPts val="1000"/>
              </a:spcBef>
              <a:spcAft>
                <a:spcPts val="0"/>
              </a:spcAft>
              <a:buClr>
                <a:schemeClr val="dk1"/>
              </a:buClr>
              <a:buSzPts val="3200"/>
              <a:buNone/>
            </a:pPr>
            <a:r>
              <a:t/>
            </a:r>
            <a:endParaRPr sz="3200">
              <a:latin typeface="David"/>
              <a:ea typeface="David"/>
              <a:cs typeface="David"/>
              <a:sym typeface="Davi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253235934ba_0_0"/>
          <p:cNvSpPr txBox="1"/>
          <p:nvPr>
            <p:ph idx="1" type="body"/>
          </p:nvPr>
        </p:nvSpPr>
        <p:spPr>
          <a:xfrm>
            <a:off x="838200" y="1390619"/>
            <a:ext cx="10515600" cy="5102400"/>
          </a:xfrm>
          <a:prstGeom prst="rect">
            <a:avLst/>
          </a:prstGeom>
          <a:noFill/>
          <a:ln>
            <a:noFill/>
          </a:ln>
        </p:spPr>
        <p:txBody>
          <a:bodyPr anchorCtr="0" anchor="t" bIns="45700" lIns="91425" spcFirstLastPara="1" rIns="91425" wrap="square" tIns="45700">
            <a:noAutofit/>
          </a:bodyPr>
          <a:lstStyle/>
          <a:p>
            <a:pPr indent="-317500" lvl="0" marL="228600" rtl="1" algn="r">
              <a:lnSpc>
                <a:spcPct val="100000"/>
              </a:lnSpc>
              <a:spcBef>
                <a:spcPts val="1000"/>
              </a:spcBef>
              <a:spcAft>
                <a:spcPts val="0"/>
              </a:spcAft>
              <a:buClr>
                <a:srgbClr val="000E19"/>
              </a:buClr>
              <a:buSzPts val="3200"/>
              <a:buChar char="•"/>
            </a:pPr>
            <a:r>
              <a:rPr lang="iw-IL" sz="3200">
                <a:solidFill>
                  <a:srgbClr val="000E19"/>
                </a:solidFill>
                <a:latin typeface="David"/>
                <a:ea typeface="David"/>
                <a:cs typeface="David"/>
                <a:sym typeface="David"/>
              </a:rPr>
              <a:t>בראשית מלחמת העולם התגייס לצבא הבריטי ושירת ב חיל החפרים ואחר כך בחיל ההנדסה המלכותי שש שנים רצופות.</a:t>
            </a:r>
            <a:endParaRPr sz="3200">
              <a:latin typeface="David"/>
              <a:ea typeface="David"/>
              <a:cs typeface="David"/>
              <a:sym typeface="David"/>
            </a:endParaRPr>
          </a:p>
          <a:p>
            <a:pPr indent="-228600" lvl="0" marL="228600" rtl="1" algn="r">
              <a:lnSpc>
                <a:spcPct val="100000"/>
              </a:lnSpc>
              <a:spcBef>
                <a:spcPts val="1000"/>
              </a:spcBef>
              <a:spcAft>
                <a:spcPts val="0"/>
              </a:spcAft>
              <a:buClr>
                <a:schemeClr val="dk1"/>
              </a:buClr>
              <a:buSzPts val="3200"/>
              <a:buChar char="•"/>
            </a:pPr>
            <a:r>
              <a:rPr i="0" lang="iw-IL" sz="3200" u="sng" strike="noStrike">
                <a:solidFill>
                  <a:schemeClr val="hlink"/>
                </a:solidFill>
                <a:latin typeface="David"/>
                <a:ea typeface="David"/>
                <a:cs typeface="David"/>
                <a:sym typeface="David"/>
                <a:hlinkClick/>
              </a:rPr>
              <a:t>סיפור קצר</a:t>
            </a:r>
            <a:endParaRPr sz="3200">
              <a:latin typeface="David"/>
              <a:ea typeface="David"/>
              <a:cs typeface="David"/>
              <a:sym typeface="David"/>
            </a:endParaRPr>
          </a:p>
          <a:p>
            <a:pPr indent="0" lvl="0" marL="228600" rtl="1" algn="r">
              <a:lnSpc>
                <a:spcPct val="100000"/>
              </a:lnSpc>
              <a:spcBef>
                <a:spcPts val="1000"/>
              </a:spcBef>
              <a:spcAft>
                <a:spcPts val="0"/>
              </a:spcAft>
              <a:buNone/>
            </a:pPr>
            <a:r>
              <a:rPr lang="iw-IL" sz="3200">
                <a:solidFill>
                  <a:srgbClr val="102343"/>
                </a:solidFill>
                <a:latin typeface="David"/>
                <a:ea typeface="David"/>
                <a:cs typeface="David"/>
                <a:sym typeface="David"/>
              </a:rPr>
              <a:t>אברהם בהפסקה קצרה בה שכב בבית-חולים לאחר שנפצע מרסיסי פגז. אברהם היה מנעים לחבריו את שעות העבודה והנופש בקולו הערב. בהיותו באיטליה למד לדבר ולשיר גם באיטלקית. הוא החזיק מעמד בכל הסכנות שעברו עליו ורגיל היה לומר: "רק פעם אחת ימות אדם וטוב למות בעד מטרה שאליה אנו שואפים". שתיים היו, לדבריו, המטרות הללו: נקמה בנאצים ושחרור העם והארץ.</a:t>
            </a:r>
            <a:endParaRPr sz="3200">
              <a:latin typeface="David"/>
              <a:ea typeface="David"/>
              <a:cs typeface="David"/>
              <a:sym typeface="David"/>
            </a:endParaRPr>
          </a:p>
          <a:p>
            <a:pPr indent="0" lvl="0" marL="0" rtl="1" algn="r">
              <a:lnSpc>
                <a:spcPct val="100000"/>
              </a:lnSpc>
              <a:spcBef>
                <a:spcPts val="1000"/>
              </a:spcBef>
              <a:spcAft>
                <a:spcPts val="0"/>
              </a:spcAft>
              <a:buClr>
                <a:schemeClr val="dk1"/>
              </a:buClr>
              <a:buSzPts val="3200"/>
              <a:buNone/>
            </a:pPr>
            <a:r>
              <a:t/>
            </a:r>
            <a:endParaRPr sz="3200">
              <a:latin typeface="David"/>
              <a:ea typeface="David"/>
              <a:cs typeface="David"/>
              <a:sym typeface="Davi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g253235934ba_0_5"/>
          <p:cNvSpPr txBox="1"/>
          <p:nvPr>
            <p:ph idx="1" type="body"/>
          </p:nvPr>
        </p:nvSpPr>
        <p:spPr>
          <a:xfrm>
            <a:off x="838200" y="1054144"/>
            <a:ext cx="10515600" cy="5102400"/>
          </a:xfrm>
          <a:prstGeom prst="rect">
            <a:avLst/>
          </a:prstGeom>
          <a:noFill/>
          <a:ln>
            <a:noFill/>
          </a:ln>
        </p:spPr>
        <p:txBody>
          <a:bodyPr anchorCtr="0" anchor="t" bIns="45700" lIns="91425" spcFirstLastPara="1" rIns="91425" wrap="square" tIns="45700">
            <a:noAutofit/>
          </a:bodyPr>
          <a:lstStyle/>
          <a:p>
            <a:pPr indent="-228600" lvl="0" marL="228600" rtl="1" algn="r">
              <a:lnSpc>
                <a:spcPct val="100000"/>
              </a:lnSpc>
              <a:spcBef>
                <a:spcPts val="1000"/>
              </a:spcBef>
              <a:spcAft>
                <a:spcPts val="0"/>
              </a:spcAft>
              <a:buClr>
                <a:schemeClr val="dk1"/>
              </a:buClr>
              <a:buSzPts val="3200"/>
              <a:buChar char="•"/>
            </a:pPr>
            <a:r>
              <a:rPr lang="iw-IL" sz="3200">
                <a:latin typeface="David"/>
                <a:ea typeface="David"/>
                <a:cs typeface="David"/>
                <a:sym typeface="David"/>
              </a:rPr>
              <a:t>לאחר  שחרורו מהצבא עבד כנהג. בהמשך נשא אישה וביחד הוליד ילדה לעולם.</a:t>
            </a:r>
            <a:endParaRPr/>
          </a:p>
          <a:p>
            <a:pPr indent="-228600" lvl="0" marL="228600" rtl="1" algn="r">
              <a:lnSpc>
                <a:spcPct val="100000"/>
              </a:lnSpc>
              <a:spcBef>
                <a:spcPts val="1000"/>
              </a:spcBef>
              <a:spcAft>
                <a:spcPts val="0"/>
              </a:spcAft>
              <a:buClr>
                <a:srgbClr val="000E19"/>
              </a:buClr>
              <a:buSzPts val="3200"/>
              <a:buChar char="•"/>
            </a:pPr>
            <a:r>
              <a:rPr b="0" i="0" lang="iw-IL" sz="3200">
                <a:solidFill>
                  <a:srgbClr val="000E19"/>
                </a:solidFill>
                <a:latin typeface="David"/>
                <a:ea typeface="David"/>
                <a:cs typeface="David"/>
                <a:sym typeface="David"/>
              </a:rPr>
              <a:t>בחורף תש"ח שירת בנהגות בדרכים המשובשות בסכנות, וביום הכרזת המדינה גויס, כחייל לשעבר.כשנפרד ממשפחתו אמר, "אל דאגה, כשם שחזרתי ממלחמת הבריטים, כך אחזור גם מהמלחמה שלנו".</a:t>
            </a:r>
            <a:endParaRPr b="0" i="0" sz="3200">
              <a:solidFill>
                <a:srgbClr val="000E19"/>
              </a:solidFill>
              <a:latin typeface="David"/>
              <a:ea typeface="David"/>
              <a:cs typeface="David"/>
              <a:sym typeface="David"/>
            </a:endParaRPr>
          </a:p>
          <a:p>
            <a:pPr indent="-228600" lvl="0" marL="228600" rtl="1" algn="r">
              <a:lnSpc>
                <a:spcPct val="100000"/>
              </a:lnSpc>
              <a:spcBef>
                <a:spcPts val="1000"/>
              </a:spcBef>
              <a:spcAft>
                <a:spcPts val="0"/>
              </a:spcAft>
              <a:buClr>
                <a:srgbClr val="000E19"/>
              </a:buClr>
              <a:buSzPts val="3200"/>
              <a:buChar char="•"/>
            </a:pPr>
            <a:r>
              <a:rPr lang="iw-IL" sz="3200">
                <a:solidFill>
                  <a:srgbClr val="000E19"/>
                </a:solidFill>
                <a:latin typeface="David"/>
                <a:ea typeface="David"/>
                <a:cs typeface="David"/>
                <a:sym typeface="David"/>
              </a:rPr>
              <a:t>אברהם </a:t>
            </a:r>
            <a:r>
              <a:rPr b="0" i="0" lang="iw-IL" sz="3200">
                <a:solidFill>
                  <a:srgbClr val="000E19"/>
                </a:solidFill>
                <a:latin typeface="David"/>
                <a:ea typeface="David"/>
                <a:cs typeface="David"/>
                <a:sym typeface="David"/>
              </a:rPr>
              <a:t>יצא עם גדודו לחזית לטרון ושם נפל בקרב הגדול ביום 24-25.05.194</a:t>
            </a:r>
            <a:r>
              <a:rPr lang="iw-IL" sz="3200">
                <a:solidFill>
                  <a:srgbClr val="000E19"/>
                </a:solidFill>
                <a:latin typeface="David"/>
                <a:ea typeface="David"/>
                <a:cs typeface="David"/>
                <a:sym typeface="David"/>
              </a:rPr>
              <a:t>8</a:t>
            </a:r>
            <a:r>
              <a:rPr b="0" i="0" lang="iw-IL" sz="3200">
                <a:solidFill>
                  <a:srgbClr val="000E19"/>
                </a:solidFill>
                <a:latin typeface="David"/>
                <a:ea typeface="David"/>
                <a:cs typeface="David"/>
                <a:sym typeface="David"/>
              </a:rPr>
              <a:t>. </a:t>
            </a:r>
            <a:endParaRPr/>
          </a:p>
          <a:p>
            <a:pPr indent="-228600" lvl="0" marL="228600" rtl="1" algn="r">
              <a:lnSpc>
                <a:spcPct val="100000"/>
              </a:lnSpc>
              <a:spcBef>
                <a:spcPts val="1000"/>
              </a:spcBef>
              <a:spcAft>
                <a:spcPts val="0"/>
              </a:spcAft>
              <a:buClr>
                <a:srgbClr val="000E19"/>
              </a:buClr>
              <a:buSzPts val="3200"/>
              <a:buChar char="•"/>
            </a:pPr>
            <a:r>
              <a:rPr b="0" i="0" lang="iw-IL" sz="3200">
                <a:solidFill>
                  <a:srgbClr val="000E19"/>
                </a:solidFill>
                <a:latin typeface="David"/>
                <a:ea typeface="David"/>
                <a:cs typeface="David"/>
                <a:sym typeface="David"/>
              </a:rPr>
              <a:t>הועבר למנוחת עולמים להר הרצל בירושלים ביום 28.02.1950.</a:t>
            </a:r>
            <a:endParaRPr sz="3200">
              <a:solidFill>
                <a:srgbClr val="000E19"/>
              </a:solidFill>
              <a:latin typeface="David"/>
              <a:ea typeface="David"/>
              <a:cs typeface="David"/>
              <a:sym typeface="David"/>
            </a:endParaRPr>
          </a:p>
          <a:p>
            <a:pPr indent="0" lvl="0" marL="0" rtl="1" algn="r">
              <a:lnSpc>
                <a:spcPct val="100000"/>
              </a:lnSpc>
              <a:spcBef>
                <a:spcPts val="1000"/>
              </a:spcBef>
              <a:spcAft>
                <a:spcPts val="0"/>
              </a:spcAft>
              <a:buClr>
                <a:schemeClr val="dk1"/>
              </a:buClr>
              <a:buSzPts val="3200"/>
              <a:buNone/>
            </a:pPr>
            <a:r>
              <a:t/>
            </a:r>
            <a:endParaRPr i="0" sz="3200" u="none" strike="noStrike">
              <a:latin typeface="David"/>
              <a:ea typeface="David"/>
              <a:cs typeface="David"/>
              <a:sym typeface="David"/>
            </a:endParaRPr>
          </a:p>
          <a:p>
            <a:pPr indent="0" lvl="0" marL="0" rtl="1" algn="r">
              <a:lnSpc>
                <a:spcPct val="100000"/>
              </a:lnSpc>
              <a:spcBef>
                <a:spcPts val="1000"/>
              </a:spcBef>
              <a:spcAft>
                <a:spcPts val="0"/>
              </a:spcAft>
              <a:buClr>
                <a:schemeClr val="dk1"/>
              </a:buClr>
              <a:buSzPts val="3200"/>
              <a:buNone/>
            </a:pPr>
            <a:r>
              <a:t/>
            </a:r>
            <a:endParaRPr sz="3200">
              <a:latin typeface="David"/>
              <a:ea typeface="David"/>
              <a:cs typeface="David"/>
              <a:sym typeface="Davi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lang="iw-IL"/>
              <a:t>סקירת מלחמת העצמאות 30.11.1947 – 20.7.1949</a:t>
            </a:r>
            <a:endParaRPr/>
          </a:p>
        </p:txBody>
      </p:sp>
      <p:sp>
        <p:nvSpPr>
          <p:cNvPr id="122" name="Google Shape;122;p5"/>
          <p:cNvSpPr txBox="1"/>
          <p:nvPr>
            <p:ph idx="1" type="body"/>
          </p:nvPr>
        </p:nvSpPr>
        <p:spPr>
          <a:xfrm>
            <a:off x="3186009" y="1816747"/>
            <a:ext cx="8167791"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3200"/>
              <a:buChar char="•"/>
            </a:pPr>
            <a:r>
              <a:rPr lang="iw-IL" sz="3200">
                <a:latin typeface="David"/>
                <a:ea typeface="David"/>
                <a:cs typeface="David"/>
                <a:sym typeface="David"/>
              </a:rPr>
              <a:t>מלחמת העצמאות מלחמה על שטח של ארץ ישראל התחילה בתור מלחמה בין ערביי ישראל לבין היישוב היהודי בארץ ישראל עוד בתקופת המנדט והמשיכה אחרי סיומו של תקופת המנדט בארץ ישראל הצעירה בין צבא ההגנה לישראל לבין מספר מדינות ערביות ביניהם: סוריה, עיראק, ירדן, מצרים, לבנון וערב הסעודית.  </a:t>
            </a:r>
            <a:endParaRPr sz="3200">
              <a:latin typeface="David"/>
              <a:ea typeface="David"/>
              <a:cs typeface="David"/>
              <a:sym typeface="David"/>
            </a:endParaRPr>
          </a:p>
        </p:txBody>
      </p:sp>
      <p:pic>
        <p:nvPicPr>
          <p:cNvPr id="123" name="Google Shape;123;p5"/>
          <p:cNvPicPr preferRelativeResize="0"/>
          <p:nvPr/>
        </p:nvPicPr>
        <p:blipFill rotWithShape="1">
          <a:blip r:embed="rId3">
            <a:alphaModFix/>
          </a:blip>
          <a:srcRect b="0" l="0" r="0" t="0"/>
          <a:stretch/>
        </p:blipFill>
        <p:spPr>
          <a:xfrm>
            <a:off x="9801756" y="5142331"/>
            <a:ext cx="1632505" cy="1187647"/>
          </a:xfrm>
          <a:prstGeom prst="rect">
            <a:avLst/>
          </a:prstGeom>
          <a:noFill/>
          <a:ln>
            <a:noFill/>
          </a:ln>
        </p:spPr>
      </p:pic>
      <p:pic>
        <p:nvPicPr>
          <p:cNvPr id="124" name="Google Shape;124;p5"/>
          <p:cNvPicPr preferRelativeResize="0"/>
          <p:nvPr/>
        </p:nvPicPr>
        <p:blipFill rotWithShape="1">
          <a:blip r:embed="rId4">
            <a:alphaModFix/>
          </a:blip>
          <a:srcRect b="0" l="0" r="0" t="0"/>
          <a:stretch/>
        </p:blipFill>
        <p:spPr>
          <a:xfrm>
            <a:off x="6806214" y="4658679"/>
            <a:ext cx="1632506" cy="1088550"/>
          </a:xfrm>
          <a:prstGeom prst="rect">
            <a:avLst/>
          </a:prstGeom>
          <a:noFill/>
          <a:ln>
            <a:noFill/>
          </a:ln>
        </p:spPr>
      </p:pic>
      <p:pic>
        <p:nvPicPr>
          <p:cNvPr id="125" name="Google Shape;125;p5"/>
          <p:cNvPicPr preferRelativeResize="0"/>
          <p:nvPr/>
        </p:nvPicPr>
        <p:blipFill rotWithShape="1">
          <a:blip r:embed="rId5">
            <a:alphaModFix/>
          </a:blip>
          <a:srcRect b="0" l="0" r="0" t="0"/>
          <a:stretch/>
        </p:blipFill>
        <p:spPr>
          <a:xfrm>
            <a:off x="0" y="1233996"/>
            <a:ext cx="2640147" cy="5663445"/>
          </a:xfrm>
          <a:prstGeom prst="rect">
            <a:avLst/>
          </a:prstGeom>
          <a:noFill/>
          <a:ln>
            <a:noFill/>
          </a:ln>
        </p:spPr>
      </p:pic>
      <p:pic>
        <p:nvPicPr>
          <p:cNvPr id="126" name="Google Shape;126;p5"/>
          <p:cNvPicPr preferRelativeResize="0"/>
          <p:nvPr/>
        </p:nvPicPr>
        <p:blipFill rotWithShape="1">
          <a:blip r:embed="rId6">
            <a:alphaModFix/>
          </a:blip>
          <a:srcRect b="0" l="0" r="0" t="0"/>
          <a:stretch/>
        </p:blipFill>
        <p:spPr>
          <a:xfrm>
            <a:off x="6806214" y="5747229"/>
            <a:ext cx="1637468" cy="1093829"/>
          </a:xfrm>
          <a:prstGeom prst="rect">
            <a:avLst/>
          </a:prstGeom>
          <a:noFill/>
          <a:ln>
            <a:noFill/>
          </a:ln>
        </p:spPr>
      </p:pic>
      <p:pic>
        <p:nvPicPr>
          <p:cNvPr id="127" name="Google Shape;127;p5"/>
          <p:cNvPicPr preferRelativeResize="0"/>
          <p:nvPr/>
        </p:nvPicPr>
        <p:blipFill rotWithShape="1">
          <a:blip r:embed="rId7">
            <a:alphaModFix/>
          </a:blip>
          <a:srcRect b="0" l="0" r="0" t="0"/>
          <a:stretch/>
        </p:blipFill>
        <p:spPr>
          <a:xfrm>
            <a:off x="5017978" y="4605018"/>
            <a:ext cx="1784715" cy="1187647"/>
          </a:xfrm>
          <a:prstGeom prst="rect">
            <a:avLst/>
          </a:prstGeom>
          <a:noFill/>
          <a:ln>
            <a:noFill/>
          </a:ln>
        </p:spPr>
      </p:pic>
      <p:pic>
        <p:nvPicPr>
          <p:cNvPr id="128" name="Google Shape;128;p5"/>
          <p:cNvPicPr preferRelativeResize="0"/>
          <p:nvPr/>
        </p:nvPicPr>
        <p:blipFill rotWithShape="1">
          <a:blip r:embed="rId8">
            <a:alphaModFix/>
          </a:blip>
          <a:srcRect b="0" l="0" r="0" t="0"/>
          <a:stretch/>
        </p:blipFill>
        <p:spPr>
          <a:xfrm>
            <a:off x="5098439" y="5702319"/>
            <a:ext cx="1707775" cy="1138739"/>
          </a:xfrm>
          <a:prstGeom prst="rect">
            <a:avLst/>
          </a:prstGeom>
          <a:noFill/>
          <a:ln>
            <a:noFill/>
          </a:ln>
        </p:spPr>
      </p:pic>
      <p:pic>
        <p:nvPicPr>
          <p:cNvPr id="129" name="Google Shape;129;p5"/>
          <p:cNvPicPr preferRelativeResize="0"/>
          <p:nvPr/>
        </p:nvPicPr>
        <p:blipFill rotWithShape="1">
          <a:blip r:embed="rId9">
            <a:alphaModFix/>
          </a:blip>
          <a:srcRect b="0" l="0" r="0" t="0"/>
          <a:stretch/>
        </p:blipFill>
        <p:spPr>
          <a:xfrm>
            <a:off x="3460971" y="4587139"/>
            <a:ext cx="1552045" cy="1166458"/>
          </a:xfrm>
          <a:prstGeom prst="rect">
            <a:avLst/>
          </a:prstGeom>
          <a:noFill/>
          <a:ln>
            <a:noFill/>
          </a:ln>
        </p:spPr>
      </p:pic>
      <p:pic>
        <p:nvPicPr>
          <p:cNvPr id="130" name="Google Shape;130;p5"/>
          <p:cNvPicPr preferRelativeResize="0"/>
          <p:nvPr/>
        </p:nvPicPr>
        <p:blipFill rotWithShape="1">
          <a:blip r:embed="rId10">
            <a:alphaModFix/>
          </a:blip>
          <a:srcRect b="0" l="0" r="0" t="0"/>
          <a:stretch/>
        </p:blipFill>
        <p:spPr>
          <a:xfrm>
            <a:off x="3425149" y="5736155"/>
            <a:ext cx="1670809" cy="11147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6"/>
          <p:cNvSpPr txBox="1"/>
          <p:nvPr>
            <p:ph type="title"/>
          </p:nvPr>
        </p:nvSpPr>
        <p:spPr>
          <a:xfrm>
            <a:off x="9621690" y="624452"/>
            <a:ext cx="1924574"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lang="iw-IL"/>
              <a:t>חטיבה 7</a:t>
            </a:r>
            <a:endParaRPr/>
          </a:p>
        </p:txBody>
      </p:sp>
      <p:sp>
        <p:nvSpPr>
          <p:cNvPr id="136" name="Google Shape;136;p6"/>
          <p:cNvSpPr txBox="1"/>
          <p:nvPr>
            <p:ph idx="1" type="body"/>
          </p:nvPr>
        </p:nvSpPr>
        <p:spPr>
          <a:xfrm>
            <a:off x="1156982" y="624452"/>
            <a:ext cx="7559180" cy="5609092"/>
          </a:xfrm>
          <a:prstGeom prst="rect">
            <a:avLst/>
          </a:prstGeom>
          <a:noFill/>
          <a:ln>
            <a:noFill/>
          </a:ln>
        </p:spPr>
        <p:txBody>
          <a:bodyPr anchorCtr="0" anchor="t" bIns="45700" lIns="91425" spcFirstLastPara="1" rIns="91425" wrap="square" tIns="45700">
            <a:normAutofit fontScale="92500" lnSpcReduction="20000"/>
          </a:bodyPr>
          <a:lstStyle/>
          <a:p>
            <a:pPr indent="0" lvl="0" marL="0" rtl="1" algn="r">
              <a:lnSpc>
                <a:spcPct val="150000"/>
              </a:lnSpc>
              <a:spcBef>
                <a:spcPts val="0"/>
              </a:spcBef>
              <a:spcAft>
                <a:spcPts val="0"/>
              </a:spcAft>
              <a:buClr>
                <a:schemeClr val="dk1"/>
              </a:buClr>
              <a:buSzPct val="100000"/>
              <a:buNone/>
            </a:pPr>
            <a:r>
              <a:rPr i="0" lang="iw-IL" sz="3200">
                <a:latin typeface="David"/>
                <a:ea typeface="David"/>
                <a:cs typeface="David"/>
                <a:sym typeface="David"/>
              </a:rPr>
              <a:t>חטיבה 7, המכונה גם "עוצבת סער מגולן", היא </a:t>
            </a:r>
            <a:r>
              <a:rPr i="0" lang="iw-IL" sz="3200" u="none" strike="noStrike">
                <a:latin typeface="David"/>
                <a:ea typeface="David"/>
                <a:cs typeface="David"/>
                <a:sym typeface="David"/>
              </a:rPr>
              <a:t>חטיבת</a:t>
            </a:r>
            <a:r>
              <a:rPr i="0" lang="iw-IL" sz="3200">
                <a:latin typeface="David"/>
                <a:ea typeface="David"/>
                <a:cs typeface="David"/>
                <a:sym typeface="David"/>
              </a:rPr>
              <a:t> </a:t>
            </a:r>
            <a:r>
              <a:rPr i="0" lang="iw-IL" sz="3200" u="none" strike="noStrike">
                <a:latin typeface="David"/>
                <a:ea typeface="David"/>
                <a:cs typeface="David"/>
                <a:sym typeface="David"/>
              </a:rPr>
              <a:t>שריון</a:t>
            </a:r>
            <a:r>
              <a:rPr i="0" lang="iw-IL" sz="3200">
                <a:latin typeface="David"/>
                <a:ea typeface="David"/>
                <a:cs typeface="David"/>
                <a:sym typeface="David"/>
              </a:rPr>
              <a:t> סדירה, החטיבה הוקמה ב15 במאי 1948 בתור עתודה מטכלית מיד לאחר הקמתה החטיבה יעודה לפרוץ הדרך לירושלים באזור לטרון עד שער הגיא. החטיבה הייתה מורכבת משלושה גדודים גדוד 71 72 ו 73. גדוד 71 היה מורכב ברובו מעולים חדשים ויוצאי הצבא הבריטי במלחמת העולם השנייה בדומה לתיאור של אברהם שהיה יוצא חיל החפרים בצבא הבריטי.</a:t>
            </a:r>
            <a:endParaRPr/>
          </a:p>
          <a:p>
            <a:pPr indent="-40639" lvl="0" marL="228600" rtl="1" algn="r">
              <a:lnSpc>
                <a:spcPct val="150000"/>
              </a:lnSpc>
              <a:spcBef>
                <a:spcPts val="1000"/>
              </a:spcBef>
              <a:spcAft>
                <a:spcPts val="0"/>
              </a:spcAft>
              <a:buClr>
                <a:schemeClr val="dk1"/>
              </a:buClr>
              <a:buSzPct val="100000"/>
              <a:buNone/>
            </a:pPr>
            <a:r>
              <a:t/>
            </a:r>
            <a:endParaRPr sz="3200">
              <a:latin typeface="David"/>
              <a:ea typeface="David"/>
              <a:cs typeface="David"/>
              <a:sym typeface="David"/>
            </a:endParaRPr>
          </a:p>
        </p:txBody>
      </p:sp>
      <p:pic>
        <p:nvPicPr>
          <p:cNvPr id="137" name="Google Shape;137;p6"/>
          <p:cNvPicPr preferRelativeResize="0"/>
          <p:nvPr/>
        </p:nvPicPr>
        <p:blipFill rotWithShape="1">
          <a:blip r:embed="rId3">
            <a:alphaModFix/>
          </a:blip>
          <a:srcRect b="0" l="0" r="0" t="0"/>
          <a:stretch/>
        </p:blipFill>
        <p:spPr>
          <a:xfrm>
            <a:off x="9369540" y="2613973"/>
            <a:ext cx="2428875" cy="3419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7"/>
          <p:cNvPicPr preferRelativeResize="0"/>
          <p:nvPr/>
        </p:nvPicPr>
        <p:blipFill rotWithShape="1">
          <a:blip r:embed="rId3">
            <a:alphaModFix/>
          </a:blip>
          <a:srcRect b="0" l="0" r="0" t="0"/>
          <a:stretch/>
        </p:blipFill>
        <p:spPr>
          <a:xfrm>
            <a:off x="0" y="-69688"/>
            <a:ext cx="4968802" cy="3520751"/>
          </a:xfrm>
          <a:prstGeom prst="rect">
            <a:avLst/>
          </a:prstGeom>
          <a:noFill/>
          <a:ln>
            <a:noFill/>
          </a:ln>
        </p:spPr>
      </p:pic>
      <p:sp>
        <p:nvSpPr>
          <p:cNvPr id="143" name="Google Shape;143;p7"/>
          <p:cNvSpPr txBox="1"/>
          <p:nvPr>
            <p:ph type="title"/>
          </p:nvPr>
        </p:nvSpPr>
        <p:spPr>
          <a:xfrm>
            <a:off x="690465" y="4457860"/>
            <a:ext cx="3170853"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David"/>
              <a:buNone/>
            </a:pPr>
            <a:r>
              <a:rPr b="1" lang="iw-IL">
                <a:latin typeface="David"/>
                <a:ea typeface="David"/>
                <a:cs typeface="David"/>
                <a:sym typeface="David"/>
              </a:rPr>
              <a:t>קרבות לטרון</a:t>
            </a:r>
            <a:endParaRPr b="1">
              <a:latin typeface="David"/>
              <a:ea typeface="David"/>
              <a:cs typeface="David"/>
              <a:sym typeface="David"/>
            </a:endParaRPr>
          </a:p>
        </p:txBody>
      </p:sp>
      <p:sp>
        <p:nvSpPr>
          <p:cNvPr id="144" name="Google Shape;144;p7"/>
          <p:cNvSpPr txBox="1"/>
          <p:nvPr>
            <p:ph idx="1" type="body"/>
          </p:nvPr>
        </p:nvSpPr>
        <p:spPr>
          <a:xfrm>
            <a:off x="5556631" y="202098"/>
            <a:ext cx="6384998" cy="6300107"/>
          </a:xfrm>
          <a:prstGeom prst="rect">
            <a:avLst/>
          </a:prstGeom>
          <a:noFill/>
          <a:ln>
            <a:noFill/>
          </a:ln>
        </p:spPr>
        <p:txBody>
          <a:bodyPr anchorCtr="0" anchor="t" bIns="45700" lIns="91425" spcFirstLastPara="1" rIns="91425" wrap="square" tIns="45700">
            <a:normAutofit lnSpcReduction="10000"/>
          </a:bodyPr>
          <a:lstStyle/>
          <a:p>
            <a:pPr indent="-228600" lvl="0" marL="228600" rtl="1" algn="r">
              <a:lnSpc>
                <a:spcPct val="90000"/>
              </a:lnSpc>
              <a:spcBef>
                <a:spcPts val="0"/>
              </a:spcBef>
              <a:spcAft>
                <a:spcPts val="0"/>
              </a:spcAft>
              <a:buClr>
                <a:schemeClr val="dk1"/>
              </a:buClr>
              <a:buSzPts val="3200"/>
              <a:buChar char="•"/>
            </a:pPr>
            <a:r>
              <a:rPr lang="iw-IL" sz="3200">
                <a:latin typeface="David"/>
                <a:ea typeface="David"/>
                <a:cs typeface="David"/>
                <a:sym typeface="David"/>
              </a:rPr>
              <a:t>קרבות לטרון היו סדרה </a:t>
            </a:r>
            <a:r>
              <a:rPr i="0" lang="iw-IL" sz="3200">
                <a:latin typeface="David"/>
                <a:ea typeface="David"/>
                <a:cs typeface="David"/>
                <a:sym typeface="David"/>
              </a:rPr>
              <a:t>קרבות לטרון היו סדרה של חמישה ניסיונות כושלים של כוחות צבא ישראליים, לכבוש את מתחם </a:t>
            </a:r>
            <a:r>
              <a:rPr i="0" lang="iw-IL" sz="3200" u="none" strike="noStrike">
                <a:latin typeface="David"/>
                <a:ea typeface="David"/>
                <a:cs typeface="David"/>
                <a:sym typeface="David"/>
              </a:rPr>
              <a:t>לטרון</a:t>
            </a:r>
            <a:r>
              <a:rPr i="0" lang="iw-IL" sz="3200">
                <a:latin typeface="David"/>
                <a:ea typeface="David"/>
                <a:cs typeface="David"/>
                <a:sym typeface="David"/>
              </a:rPr>
              <a:t>, שהוחזק על ידי כוחות </a:t>
            </a:r>
            <a:r>
              <a:rPr i="0" lang="iw-IL" sz="3200" u="none" strike="noStrike">
                <a:latin typeface="David"/>
                <a:ea typeface="David"/>
                <a:cs typeface="David"/>
                <a:sym typeface="David"/>
              </a:rPr>
              <a:t>צבא עבר הירדן</a:t>
            </a:r>
            <a:r>
              <a:rPr i="0" lang="iw-IL" sz="3200">
                <a:latin typeface="David"/>
                <a:ea typeface="David"/>
                <a:cs typeface="David"/>
                <a:sym typeface="David"/>
              </a:rPr>
              <a:t>, בין 23 במאי ל-18 ביולי </a:t>
            </a:r>
            <a:r>
              <a:rPr i="0" lang="iw-IL" sz="3200" u="none" strike="noStrike">
                <a:latin typeface="David"/>
                <a:ea typeface="David"/>
                <a:cs typeface="David"/>
                <a:sym typeface="David"/>
              </a:rPr>
              <a:t>1948.</a:t>
            </a:r>
            <a:endParaRPr/>
          </a:p>
          <a:p>
            <a:pPr indent="-228600" lvl="0" marL="228600" rtl="1" algn="r">
              <a:lnSpc>
                <a:spcPct val="90000"/>
              </a:lnSpc>
              <a:spcBef>
                <a:spcPts val="1000"/>
              </a:spcBef>
              <a:spcAft>
                <a:spcPts val="0"/>
              </a:spcAft>
              <a:buClr>
                <a:schemeClr val="dk1"/>
              </a:buClr>
              <a:buSzPts val="3200"/>
              <a:buChar char="•"/>
            </a:pPr>
            <a:r>
              <a:rPr lang="iw-IL" sz="3200">
                <a:latin typeface="David"/>
                <a:ea typeface="David"/>
                <a:cs typeface="David"/>
                <a:sym typeface="David"/>
              </a:rPr>
              <a:t>אזור לטרון היה בשליטת הבריטים אך לאחר סיום המנדט נשאר רק. אזור לטרון הוא הדרך היחידה להגיע לירושלים והחל מה18  במאי החלו כוחות הלגיון הערבי להשתלט על האזור עד שער הגיא ולמנוע מהאספקה להגיע לירושלים ובכך להפעיל עליה מצור ועל אזרחיה הישראלים שמספרם נמנע בכמאה אלף איש.</a:t>
            </a:r>
            <a:endParaRPr sz="3200">
              <a:latin typeface="David"/>
              <a:ea typeface="David"/>
              <a:cs typeface="David"/>
              <a:sym typeface="Davi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David"/>
              <a:buNone/>
            </a:pPr>
            <a:r>
              <a:rPr lang="iw-IL">
                <a:latin typeface="David"/>
                <a:ea typeface="David"/>
                <a:cs typeface="David"/>
                <a:sym typeface="David"/>
              </a:rPr>
              <a:t>מבצע בן נון א</a:t>
            </a:r>
            <a:endParaRPr/>
          </a:p>
        </p:txBody>
      </p:sp>
      <p:sp>
        <p:nvSpPr>
          <p:cNvPr id="150" name="Google Shape;150;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2800"/>
              <a:buChar char="•"/>
            </a:pPr>
            <a:r>
              <a:rPr lang="iw-IL"/>
              <a:t>מבצע בן נון היה המבצע הראשון מתוך </a:t>
            </a:r>
            <a:r>
              <a:rPr lang="iw-IL" u="sng">
                <a:solidFill>
                  <a:schemeClr val="hlink"/>
                </a:solidFill>
                <a:hlinkClick action="ppaction://hlinksldjump" r:id="rId3"/>
              </a:rPr>
              <a:t>קרבות לטרון</a:t>
            </a:r>
            <a:r>
              <a:rPr lang="iw-IL"/>
              <a:t> לשחרר את המצור על ירושלים.</a:t>
            </a:r>
            <a:endParaRPr/>
          </a:p>
          <a:p>
            <a:pPr indent="-228600" lvl="0" marL="228600" rtl="1" algn="r">
              <a:lnSpc>
                <a:spcPct val="90000"/>
              </a:lnSpc>
              <a:spcBef>
                <a:spcPts val="1000"/>
              </a:spcBef>
              <a:spcAft>
                <a:spcPts val="0"/>
              </a:spcAft>
              <a:buClr>
                <a:schemeClr val="dk1"/>
              </a:buClr>
              <a:buSzPts val="2800"/>
              <a:buChar char="•"/>
            </a:pPr>
            <a:r>
              <a:rPr lang="iw-IL"/>
              <a:t>במבצע זה השתתפה חטיבה 7 בחיזוק של </a:t>
            </a:r>
            <a:r>
              <a:rPr b="0" i="0" lang="iw-IL">
                <a:solidFill>
                  <a:srgbClr val="202122"/>
                </a:solidFill>
                <a:latin typeface="Arial"/>
                <a:ea typeface="Arial"/>
                <a:cs typeface="Arial"/>
                <a:sym typeface="Arial"/>
              </a:rPr>
              <a:t>גדוד 32 מ</a:t>
            </a:r>
            <a:r>
              <a:rPr b="0" i="0" lang="iw-IL" u="none" strike="noStrike">
                <a:solidFill>
                  <a:srgbClr val="3366CC"/>
                </a:solidFill>
                <a:latin typeface="Arial"/>
                <a:ea typeface="Arial"/>
                <a:cs typeface="Arial"/>
                <a:sym typeface="Arial"/>
              </a:rPr>
              <a:t>חטיבת אלכסנדרוני.</a:t>
            </a:r>
            <a:endParaRPr/>
          </a:p>
          <a:p>
            <a:pPr indent="-228600" lvl="0" marL="228600" rtl="1" algn="r">
              <a:lnSpc>
                <a:spcPct val="90000"/>
              </a:lnSpc>
              <a:spcBef>
                <a:spcPts val="1000"/>
              </a:spcBef>
              <a:spcAft>
                <a:spcPts val="0"/>
              </a:spcAft>
              <a:buClr>
                <a:schemeClr val="dk1"/>
              </a:buClr>
              <a:buSzPts val="2800"/>
              <a:buChar char="•"/>
            </a:pPr>
            <a:r>
              <a:rPr lang="iw-IL"/>
              <a:t>מבצע זה התבצע בלילה של בין עשרים וארבע במאי עד לצוהרי היום של העשרים וחמש במאי לאחר שקיבלו אישור לסגת.</a:t>
            </a:r>
            <a:endParaRPr/>
          </a:p>
          <a:p>
            <a:pPr indent="-228600" lvl="0" marL="228600" rtl="1" algn="r">
              <a:lnSpc>
                <a:spcPct val="90000"/>
              </a:lnSpc>
              <a:spcBef>
                <a:spcPts val="1000"/>
              </a:spcBef>
              <a:spcAft>
                <a:spcPts val="0"/>
              </a:spcAft>
              <a:buClr>
                <a:schemeClr val="dk1"/>
              </a:buClr>
              <a:buSzPts val="2800"/>
              <a:buChar char="•"/>
            </a:pPr>
            <a:r>
              <a:rPr lang="iw-IL"/>
              <a:t> מבצע זה נכשל, ובעקבות כישלון זה היו נפגעים רבים ביניהם אברהם חזי לוי. </a:t>
            </a:r>
            <a:endParaRPr/>
          </a:p>
          <a:p>
            <a:pPr indent="0" lvl="0" marL="0" rtl="1" algn="r">
              <a:lnSpc>
                <a:spcPct val="90000"/>
              </a:lnSpc>
              <a:spcBef>
                <a:spcPts val="1000"/>
              </a:spcBef>
              <a:spcAft>
                <a:spcPts val="0"/>
              </a:spcAft>
              <a:buClr>
                <a:schemeClr val="dk1"/>
              </a:buClr>
              <a:buSzPts val="28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9"/>
          <p:cNvSpPr txBox="1"/>
          <p:nvPr>
            <p:ph type="title"/>
          </p:nvPr>
        </p:nvSpPr>
        <p:spPr>
          <a:xfrm>
            <a:off x="8321855" y="1051717"/>
            <a:ext cx="3058754"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4400"/>
              <a:buFont typeface="David"/>
              <a:buNone/>
            </a:pPr>
            <a:r>
              <a:rPr lang="iw-IL">
                <a:latin typeface="David"/>
                <a:ea typeface="David"/>
                <a:cs typeface="David"/>
                <a:sym typeface="David"/>
              </a:rPr>
              <a:t>מהלכו</a:t>
            </a:r>
            <a:br>
              <a:rPr lang="iw-IL">
                <a:latin typeface="David"/>
                <a:ea typeface="David"/>
                <a:cs typeface="David"/>
                <a:sym typeface="David"/>
              </a:rPr>
            </a:br>
            <a:r>
              <a:rPr lang="iw-IL">
                <a:latin typeface="David"/>
                <a:ea typeface="David"/>
                <a:cs typeface="David"/>
                <a:sym typeface="David"/>
              </a:rPr>
              <a:t>מבצע בן נון א</a:t>
            </a:r>
            <a:endParaRPr>
              <a:latin typeface="David"/>
              <a:ea typeface="David"/>
              <a:cs typeface="David"/>
              <a:sym typeface="David"/>
            </a:endParaRPr>
          </a:p>
        </p:txBody>
      </p:sp>
      <p:sp>
        <p:nvSpPr>
          <p:cNvPr id="156" name="Google Shape;156;p9"/>
          <p:cNvSpPr txBox="1"/>
          <p:nvPr>
            <p:ph idx="1" type="body"/>
          </p:nvPr>
        </p:nvSpPr>
        <p:spPr>
          <a:xfrm>
            <a:off x="221379" y="3753417"/>
            <a:ext cx="11159230" cy="2949606"/>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1" algn="r">
              <a:lnSpc>
                <a:spcPct val="90000"/>
              </a:lnSpc>
              <a:spcBef>
                <a:spcPts val="0"/>
              </a:spcBef>
              <a:spcAft>
                <a:spcPts val="0"/>
              </a:spcAft>
              <a:buClr>
                <a:schemeClr val="dk1"/>
              </a:buClr>
              <a:buSzPct val="100000"/>
              <a:buChar char="•"/>
            </a:pPr>
            <a:r>
              <a:rPr lang="iw-IL" sz="3600">
                <a:latin typeface="David"/>
                <a:ea typeface="David"/>
                <a:cs typeface="David"/>
                <a:sym typeface="David"/>
              </a:rPr>
              <a:t>בשעה 11 חיכו חטיבה 7 וגדוד 32 מחטיבת אלכסנדרה על אוטובוסים בקיבוץ חולדה לאישור תנועה.</a:t>
            </a:r>
            <a:endParaRPr/>
          </a:p>
          <a:p>
            <a:pPr indent="-228600" lvl="0" marL="228600" rtl="1" algn="r">
              <a:lnSpc>
                <a:spcPct val="90000"/>
              </a:lnSpc>
              <a:spcBef>
                <a:spcPts val="1000"/>
              </a:spcBef>
              <a:spcAft>
                <a:spcPts val="0"/>
              </a:spcAft>
              <a:buClr>
                <a:schemeClr val="dk1"/>
              </a:buClr>
              <a:buSzPct val="100000"/>
              <a:buChar char="•"/>
            </a:pPr>
            <a:r>
              <a:rPr lang="iw-IL" sz="3600">
                <a:latin typeface="David"/>
                <a:ea typeface="David"/>
                <a:cs typeface="David"/>
                <a:sym typeface="David"/>
              </a:rPr>
              <a:t> בשעה אחת בלילה לאחר חצות התקבל אישר תנועה והאוטובוסים החלו לנוע לכיוון לטרון.</a:t>
            </a:r>
            <a:endParaRPr/>
          </a:p>
          <a:p>
            <a:pPr indent="-228600" lvl="0" marL="228600" rtl="1" algn="r">
              <a:lnSpc>
                <a:spcPct val="90000"/>
              </a:lnSpc>
              <a:spcBef>
                <a:spcPts val="1000"/>
              </a:spcBef>
              <a:spcAft>
                <a:spcPts val="0"/>
              </a:spcAft>
              <a:buClr>
                <a:schemeClr val="dk1"/>
              </a:buClr>
              <a:buSzPct val="100000"/>
              <a:buChar char="•"/>
            </a:pPr>
            <a:r>
              <a:rPr lang="iw-IL" sz="3600">
                <a:latin typeface="David"/>
                <a:ea typeface="David"/>
                <a:cs typeface="David"/>
                <a:sym typeface="David"/>
              </a:rPr>
              <a:t> לאחר טעות בדרך הגיעו החיילים לאזור עצירתם 2 קילומטר מערבה מאזור לטרון היכן כיום ממוקם כביש 3 של ימינו.</a:t>
            </a:r>
            <a:endParaRPr/>
          </a:p>
        </p:txBody>
      </p:sp>
      <p:pic>
        <p:nvPicPr>
          <p:cNvPr id="157" name="Google Shape;157;p9"/>
          <p:cNvPicPr preferRelativeResize="0"/>
          <p:nvPr/>
        </p:nvPicPr>
        <p:blipFill rotWithShape="1">
          <a:blip r:embed="rId3">
            <a:alphaModFix/>
          </a:blip>
          <a:srcRect b="0" l="0" r="0" t="0"/>
          <a:stretch/>
        </p:blipFill>
        <p:spPr>
          <a:xfrm>
            <a:off x="0" y="-1"/>
            <a:ext cx="6969512" cy="3429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0"/>
          <p:cNvSpPr txBox="1"/>
          <p:nvPr>
            <p:ph idx="1" type="body"/>
          </p:nvPr>
        </p:nvSpPr>
        <p:spPr>
          <a:xfrm>
            <a:off x="221379" y="3753417"/>
            <a:ext cx="11607098" cy="2949606"/>
          </a:xfrm>
          <a:prstGeom prst="rect">
            <a:avLst/>
          </a:prstGeom>
          <a:noFill/>
          <a:ln>
            <a:noFill/>
          </a:ln>
        </p:spPr>
        <p:txBody>
          <a:bodyPr anchorCtr="0" anchor="t" bIns="45700" lIns="91425" spcFirstLastPara="1" rIns="91425" wrap="square" tIns="45700">
            <a:noAutofit/>
          </a:bodyPr>
          <a:lstStyle/>
          <a:p>
            <a:pPr indent="-285750" lvl="0" marL="285750" rtl="1" algn="r">
              <a:lnSpc>
                <a:spcPct val="90000"/>
              </a:lnSpc>
              <a:spcBef>
                <a:spcPts val="0"/>
              </a:spcBef>
              <a:spcAft>
                <a:spcPts val="0"/>
              </a:spcAft>
              <a:buClr>
                <a:schemeClr val="dk1"/>
              </a:buClr>
              <a:buSzPts val="3200"/>
              <a:buFont typeface="Arial"/>
              <a:buChar char="•"/>
            </a:pPr>
            <a:r>
              <a:rPr lang="iw-IL" sz="3200">
                <a:latin typeface="David"/>
                <a:ea typeface="David"/>
                <a:cs typeface="David"/>
                <a:sym typeface="David"/>
              </a:rPr>
              <a:t> בגלל העיכוב ההתחלתי של הכוח אור הבוקר עלה דבר שגרם לגילוי הכוח מפני הלגיון הירדני שהיה באזור ובשעה ארבע וחצי הותקף גדוד 32 מאש הלגיון הירדני אשר היה באזור.</a:t>
            </a:r>
            <a:endParaRPr/>
          </a:p>
          <a:p>
            <a:pPr indent="-228600" lvl="0" marL="228600" rtl="1" algn="r">
              <a:lnSpc>
                <a:spcPct val="90000"/>
              </a:lnSpc>
              <a:spcBef>
                <a:spcPts val="1000"/>
              </a:spcBef>
              <a:spcAft>
                <a:spcPts val="0"/>
              </a:spcAft>
              <a:buClr>
                <a:schemeClr val="dk1"/>
              </a:buClr>
              <a:buSzPts val="3200"/>
              <a:buChar char="•"/>
            </a:pPr>
            <a:r>
              <a:rPr lang="iw-IL" sz="3200">
                <a:latin typeface="David"/>
                <a:ea typeface="David"/>
                <a:cs typeface="David"/>
                <a:sym typeface="David"/>
              </a:rPr>
              <a:t>בשעה רבע לשש מחלקה נתקלים פלוגה ב' באש הלגיון לאחר הדיפת ניסיונות האיגוף הם נסוגים.</a:t>
            </a:r>
            <a:endParaRPr/>
          </a:p>
        </p:txBody>
      </p:sp>
      <p:pic>
        <p:nvPicPr>
          <p:cNvPr id="163" name="Google Shape;163;p10"/>
          <p:cNvPicPr preferRelativeResize="0"/>
          <p:nvPr/>
        </p:nvPicPr>
        <p:blipFill rotWithShape="1">
          <a:blip r:embed="rId3">
            <a:alphaModFix/>
          </a:blip>
          <a:srcRect b="0" l="0" r="0" t="0"/>
          <a:stretch/>
        </p:blipFill>
        <p:spPr>
          <a:xfrm>
            <a:off x="0" y="-1"/>
            <a:ext cx="6969512" cy="3429000"/>
          </a:xfrm>
          <a:prstGeom prst="rect">
            <a:avLst/>
          </a:prstGeom>
          <a:noFill/>
          <a:ln>
            <a:noFill/>
          </a:ln>
        </p:spPr>
      </p:pic>
      <p:sp>
        <p:nvSpPr>
          <p:cNvPr id="164" name="Google Shape;164;p10"/>
          <p:cNvSpPr txBox="1"/>
          <p:nvPr/>
        </p:nvSpPr>
        <p:spPr>
          <a:xfrm>
            <a:off x="7214532" y="208938"/>
            <a:ext cx="4613945" cy="3046988"/>
          </a:xfrm>
          <a:prstGeom prst="rect">
            <a:avLst/>
          </a:prstGeom>
          <a:noFill/>
          <a:ln>
            <a:noFill/>
          </a:ln>
        </p:spPr>
        <p:txBody>
          <a:bodyPr anchorCtr="0" anchor="t" bIns="45700" lIns="91425" spcFirstLastPara="1" rIns="91425" wrap="square" tIns="45700">
            <a:spAutoFit/>
          </a:bodyPr>
          <a:lstStyle/>
          <a:p>
            <a:pPr indent="-285750" lvl="0" marL="285750" marR="0" rtl="1" algn="r">
              <a:spcBef>
                <a:spcPts val="0"/>
              </a:spcBef>
              <a:spcAft>
                <a:spcPts val="0"/>
              </a:spcAft>
              <a:buClr>
                <a:schemeClr val="dk1"/>
              </a:buClr>
              <a:buSzPts val="3200"/>
              <a:buFont typeface="Arial"/>
              <a:buChar char="•"/>
            </a:pPr>
            <a:r>
              <a:rPr lang="iw-IL" sz="3200">
                <a:solidFill>
                  <a:schemeClr val="dk1"/>
                </a:solidFill>
                <a:latin typeface="David"/>
                <a:ea typeface="David"/>
                <a:cs typeface="David"/>
                <a:sym typeface="David"/>
              </a:rPr>
              <a:t>לאחר מעברם ליד מחנה עצורים ב התפלג הכוח חטיבה 7 נעה לעבר די איוב וגדוד 32 נע לעבר מנזר לטרון.</a:t>
            </a:r>
            <a:endParaRPr/>
          </a:p>
          <a:p>
            <a:pPr indent="0" lvl="0" marL="0" marR="0" rtl="1" algn="r">
              <a:spcBef>
                <a:spcPts val="0"/>
              </a:spcBef>
              <a:spcAft>
                <a:spcPts val="0"/>
              </a:spcAft>
              <a:buNone/>
            </a:pPr>
            <a:r>
              <a:t/>
            </a:r>
            <a:endParaRPr sz="3200">
              <a:solidFill>
                <a:schemeClr val="dk1"/>
              </a:solidFill>
              <a:latin typeface="David"/>
              <a:ea typeface="David"/>
              <a:cs typeface="David"/>
              <a:sym typeface="Davi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1"/>
          <p:cNvSpPr txBox="1"/>
          <p:nvPr>
            <p:ph idx="1" type="body"/>
          </p:nvPr>
        </p:nvSpPr>
        <p:spPr>
          <a:xfrm>
            <a:off x="221379" y="3724712"/>
            <a:ext cx="11741322" cy="2978311"/>
          </a:xfrm>
          <a:prstGeom prst="rect">
            <a:avLst/>
          </a:prstGeom>
          <a:noFill/>
          <a:ln>
            <a:noFill/>
          </a:ln>
        </p:spPr>
        <p:txBody>
          <a:bodyPr anchorCtr="0" anchor="t" bIns="45700" lIns="91425" spcFirstLastPara="1" rIns="91425" wrap="square" tIns="45700">
            <a:noAutofit/>
          </a:bodyPr>
          <a:lstStyle/>
          <a:p>
            <a:pPr indent="-285750" lvl="0" marL="285750" rtl="1" algn="r">
              <a:lnSpc>
                <a:spcPct val="90000"/>
              </a:lnSpc>
              <a:spcBef>
                <a:spcPts val="0"/>
              </a:spcBef>
              <a:spcAft>
                <a:spcPts val="0"/>
              </a:spcAft>
              <a:buClr>
                <a:schemeClr val="dk1"/>
              </a:buClr>
              <a:buSzPts val="3200"/>
              <a:buChar char="•"/>
            </a:pPr>
            <a:r>
              <a:rPr lang="iw-IL" sz="3200">
                <a:latin typeface="David"/>
                <a:ea typeface="David"/>
                <a:cs typeface="David"/>
                <a:sym typeface="David"/>
              </a:rPr>
              <a:t>בשעה שש וחצי גדוד 72 נתקל בכוחות הלגיון ובעצם היותו גדוד בעל לוחמים לא מנוסים ועולים חדשים לא הצליחו להתמודד נגד ההתקפות ולכן נסוגו לכיוון הגבעה 314. </a:t>
            </a:r>
            <a:endParaRPr/>
          </a:p>
          <a:p>
            <a:pPr indent="-285750" lvl="0" marL="285750" rtl="1" algn="r">
              <a:lnSpc>
                <a:spcPct val="90000"/>
              </a:lnSpc>
              <a:spcBef>
                <a:spcPts val="1000"/>
              </a:spcBef>
              <a:spcAft>
                <a:spcPts val="0"/>
              </a:spcAft>
              <a:buClr>
                <a:schemeClr val="dk1"/>
              </a:buClr>
              <a:buSzPts val="3200"/>
              <a:buChar char="•"/>
            </a:pPr>
            <a:r>
              <a:rPr lang="iw-IL" sz="3200">
                <a:latin typeface="David"/>
                <a:ea typeface="David"/>
                <a:cs typeface="David"/>
                <a:sym typeface="David"/>
              </a:rPr>
              <a:t>גדוד 71 שהיה חלק מחטיבה 7 ונשאר בעתודה השתלט על גבעה 200 היכן כיום נמצא קיבוץ נחשון וההתקפות על גבעה זאת בהמשך נהדפו זה היה ההישג היחיד מכול מבצע בן נון.</a:t>
            </a:r>
            <a:endParaRPr/>
          </a:p>
          <a:p>
            <a:pPr indent="-82550" lvl="0" marL="285750" rtl="1" algn="r">
              <a:lnSpc>
                <a:spcPct val="90000"/>
              </a:lnSpc>
              <a:spcBef>
                <a:spcPts val="1000"/>
              </a:spcBef>
              <a:spcAft>
                <a:spcPts val="0"/>
              </a:spcAft>
              <a:buClr>
                <a:schemeClr val="dk1"/>
              </a:buClr>
              <a:buSzPts val="3200"/>
              <a:buNone/>
            </a:pPr>
            <a:r>
              <a:t/>
            </a:r>
            <a:endParaRPr sz="3200">
              <a:latin typeface="David"/>
              <a:ea typeface="David"/>
              <a:cs typeface="David"/>
              <a:sym typeface="David"/>
            </a:endParaRPr>
          </a:p>
        </p:txBody>
      </p:sp>
      <p:pic>
        <p:nvPicPr>
          <p:cNvPr id="170" name="Google Shape;170;p11"/>
          <p:cNvPicPr preferRelativeResize="0"/>
          <p:nvPr/>
        </p:nvPicPr>
        <p:blipFill rotWithShape="1">
          <a:blip r:embed="rId3">
            <a:alphaModFix/>
          </a:blip>
          <a:srcRect b="0" l="0" r="0" t="0"/>
          <a:stretch/>
        </p:blipFill>
        <p:spPr>
          <a:xfrm>
            <a:off x="0" y="-1"/>
            <a:ext cx="6969512" cy="3429000"/>
          </a:xfrm>
          <a:prstGeom prst="rect">
            <a:avLst/>
          </a:prstGeom>
          <a:noFill/>
          <a:ln>
            <a:noFill/>
          </a:ln>
        </p:spPr>
      </p:pic>
      <p:sp>
        <p:nvSpPr>
          <p:cNvPr id="171" name="Google Shape;171;p11"/>
          <p:cNvSpPr txBox="1"/>
          <p:nvPr/>
        </p:nvSpPr>
        <p:spPr>
          <a:xfrm>
            <a:off x="7239700" y="250883"/>
            <a:ext cx="4723002" cy="3323987"/>
          </a:xfrm>
          <a:prstGeom prst="rect">
            <a:avLst/>
          </a:prstGeom>
          <a:noFill/>
          <a:ln>
            <a:noFill/>
          </a:ln>
        </p:spPr>
        <p:txBody>
          <a:bodyPr anchorCtr="0" anchor="t" bIns="45700" lIns="91425" spcFirstLastPara="1" rIns="91425" wrap="square" tIns="45700">
            <a:spAutoFit/>
          </a:bodyPr>
          <a:lstStyle/>
          <a:p>
            <a:pPr indent="-457200" lvl="0" marL="457200" marR="0" rtl="1" algn="r">
              <a:spcBef>
                <a:spcPts val="0"/>
              </a:spcBef>
              <a:spcAft>
                <a:spcPts val="0"/>
              </a:spcAft>
              <a:buClr>
                <a:schemeClr val="dk1"/>
              </a:buClr>
              <a:buSzPts val="3000"/>
              <a:buFont typeface="Arial"/>
              <a:buChar char="•"/>
            </a:pPr>
            <a:r>
              <a:rPr lang="iw-IL" sz="3000">
                <a:solidFill>
                  <a:schemeClr val="dk1"/>
                </a:solidFill>
                <a:latin typeface="David"/>
                <a:ea typeface="David"/>
                <a:cs typeface="David"/>
                <a:sym typeface="David"/>
              </a:rPr>
              <a:t>לאחר קרב קצר פלוגה א' משתלטת על גבעה 314 ומחפה על שרידי פלוגה ב' של גדוד 32 שנסוגה לעבר הגבעה. תוך זמן קצר הכוח על הגבעה עסק בהגנה נגד ערביים מקומיים שהתחמשו מהלגיון הירדני.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2"/>
          <p:cNvSpPr txBox="1"/>
          <p:nvPr>
            <p:ph type="title"/>
          </p:nvPr>
        </p:nvSpPr>
        <p:spPr>
          <a:xfrm>
            <a:off x="838200" y="2766218"/>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4400"/>
              <a:buFont typeface="David"/>
              <a:buNone/>
            </a:pPr>
            <a:r>
              <a:rPr lang="iw-IL">
                <a:latin typeface="David"/>
                <a:ea typeface="David"/>
                <a:cs typeface="David"/>
                <a:sym typeface="David"/>
              </a:rPr>
              <a:t>הנסיגה</a:t>
            </a:r>
            <a:endParaRPr>
              <a:latin typeface="David"/>
              <a:ea typeface="David"/>
              <a:cs typeface="David"/>
              <a:sym typeface="Davi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3"/>
          <p:cNvSpPr txBox="1"/>
          <p:nvPr>
            <p:ph idx="1" type="body"/>
          </p:nvPr>
        </p:nvSpPr>
        <p:spPr>
          <a:xfrm>
            <a:off x="221379" y="3753417"/>
            <a:ext cx="11674210" cy="2949606"/>
          </a:xfrm>
          <a:prstGeom prst="rect">
            <a:avLst/>
          </a:prstGeom>
          <a:noFill/>
          <a:ln>
            <a:noFill/>
          </a:ln>
        </p:spPr>
        <p:txBody>
          <a:bodyPr anchorCtr="0" anchor="t" bIns="45700" lIns="91425" spcFirstLastPara="1" rIns="91425" wrap="square" tIns="45700">
            <a:noAutofit/>
          </a:bodyPr>
          <a:lstStyle/>
          <a:p>
            <a:pPr indent="-285750" lvl="0" marL="285750" rtl="1" algn="r">
              <a:lnSpc>
                <a:spcPct val="90000"/>
              </a:lnSpc>
              <a:spcBef>
                <a:spcPts val="0"/>
              </a:spcBef>
              <a:spcAft>
                <a:spcPts val="0"/>
              </a:spcAft>
              <a:buClr>
                <a:schemeClr val="dk1"/>
              </a:buClr>
              <a:buSzPts val="3000"/>
              <a:buFont typeface="Arial"/>
              <a:buChar char="•"/>
            </a:pPr>
            <a:r>
              <a:rPr lang="iw-IL" sz="3000">
                <a:latin typeface="David"/>
                <a:ea typeface="David"/>
                <a:cs typeface="David"/>
                <a:sym typeface="David"/>
              </a:rPr>
              <a:t>לאחר מכן נסוגו השורדים מגדוד 72 לכביש לטרון חולדה בזמן שגדוד 32 מחפה עליהם ולאחר מכן הגדוד 32 התנתק מהגבעה ונסוג לאחור בעזרת גדוד 73 המשוריינים כול הנסיגה הזאת תחת אש הלגיון הירדני וערבי האזור ביום שבו היה שרב כבד ומחסור בגדודים של מים. פצועים רבים התמטטו תוך כדי הנסיגה לאחור.</a:t>
            </a:r>
            <a:endParaRPr/>
          </a:p>
          <a:p>
            <a:pPr indent="-285750" lvl="0" marL="285750" rtl="1" algn="r">
              <a:lnSpc>
                <a:spcPct val="90000"/>
              </a:lnSpc>
              <a:spcBef>
                <a:spcPts val="1000"/>
              </a:spcBef>
              <a:spcAft>
                <a:spcPts val="0"/>
              </a:spcAft>
              <a:buClr>
                <a:schemeClr val="dk1"/>
              </a:buClr>
              <a:buSzPts val="3000"/>
              <a:buFont typeface="Arial"/>
              <a:buChar char="•"/>
            </a:pPr>
            <a:r>
              <a:rPr lang="iw-IL" sz="3000">
                <a:latin typeface="David"/>
                <a:ea typeface="David"/>
                <a:cs typeface="David"/>
                <a:sym typeface="David"/>
              </a:rPr>
              <a:t>מיד לאחר מכן ערבי האזור ולהגיון הירדני השתלטו על האזור מלבד גבעה 200.</a:t>
            </a:r>
            <a:endParaRPr sz="3000">
              <a:latin typeface="David"/>
              <a:ea typeface="David"/>
              <a:cs typeface="David"/>
              <a:sym typeface="David"/>
            </a:endParaRPr>
          </a:p>
        </p:txBody>
      </p:sp>
      <p:pic>
        <p:nvPicPr>
          <p:cNvPr id="182" name="Google Shape;182;p13"/>
          <p:cNvPicPr preferRelativeResize="0"/>
          <p:nvPr/>
        </p:nvPicPr>
        <p:blipFill rotWithShape="1">
          <a:blip r:embed="rId3">
            <a:alphaModFix/>
          </a:blip>
          <a:srcRect b="0" l="0" r="0" t="0"/>
          <a:stretch/>
        </p:blipFill>
        <p:spPr>
          <a:xfrm>
            <a:off x="0" y="-1"/>
            <a:ext cx="6969512" cy="3429000"/>
          </a:xfrm>
          <a:prstGeom prst="rect">
            <a:avLst/>
          </a:prstGeom>
          <a:noFill/>
          <a:ln>
            <a:noFill/>
          </a:ln>
        </p:spPr>
      </p:pic>
      <p:sp>
        <p:nvSpPr>
          <p:cNvPr id="183" name="Google Shape;183;p13"/>
          <p:cNvSpPr txBox="1"/>
          <p:nvPr/>
        </p:nvSpPr>
        <p:spPr>
          <a:xfrm>
            <a:off x="7222921" y="293615"/>
            <a:ext cx="4672668" cy="3785652"/>
          </a:xfrm>
          <a:prstGeom prst="rect">
            <a:avLst/>
          </a:prstGeom>
          <a:noFill/>
          <a:ln>
            <a:noFill/>
          </a:ln>
        </p:spPr>
        <p:txBody>
          <a:bodyPr anchorCtr="0" anchor="t" bIns="45700" lIns="91425" spcFirstLastPara="1" rIns="91425" wrap="square" tIns="45700">
            <a:spAutoFit/>
          </a:bodyPr>
          <a:lstStyle/>
          <a:p>
            <a:pPr indent="-285750" lvl="0" marL="285750" marR="0" rtl="1" algn="r">
              <a:spcBef>
                <a:spcPts val="0"/>
              </a:spcBef>
              <a:spcAft>
                <a:spcPts val="0"/>
              </a:spcAft>
              <a:buClr>
                <a:schemeClr val="dk1"/>
              </a:buClr>
              <a:buSzPts val="3000"/>
              <a:buFont typeface="Arial"/>
              <a:buChar char="•"/>
            </a:pPr>
            <a:r>
              <a:rPr lang="iw-IL" sz="3000">
                <a:solidFill>
                  <a:schemeClr val="dk1"/>
                </a:solidFill>
                <a:latin typeface="David"/>
                <a:ea typeface="David"/>
                <a:cs typeface="David"/>
                <a:sym typeface="David"/>
              </a:rPr>
              <a:t>לקראת צהריים התקבלה פקודת המח"ט לסגת לאחר ההבנה שהמבצע נכשל</a:t>
            </a:r>
            <a:endParaRPr sz="3000">
              <a:solidFill>
                <a:schemeClr val="dk1"/>
              </a:solidFill>
              <a:latin typeface="David"/>
              <a:ea typeface="David"/>
              <a:cs typeface="David"/>
              <a:sym typeface="David"/>
            </a:endParaRPr>
          </a:p>
          <a:p>
            <a:pPr indent="-285750" lvl="0" marL="285750" marR="0" rtl="1" algn="r">
              <a:spcBef>
                <a:spcPts val="0"/>
              </a:spcBef>
              <a:spcAft>
                <a:spcPts val="0"/>
              </a:spcAft>
              <a:buClr>
                <a:schemeClr val="dk1"/>
              </a:buClr>
              <a:buSzPts val="3000"/>
              <a:buFont typeface="Arial"/>
              <a:buChar char="•"/>
            </a:pPr>
            <a:r>
              <a:rPr lang="iw-IL" sz="3000">
                <a:solidFill>
                  <a:schemeClr val="dk1"/>
                </a:solidFill>
                <a:latin typeface="David"/>
                <a:ea typeface="David"/>
                <a:cs typeface="David"/>
                <a:sym typeface="David"/>
              </a:rPr>
              <a:t>בשלב הראשון של הנסיגה הכוח מפלוגת אלכסנדרוני </a:t>
            </a:r>
            <a:endParaRPr/>
          </a:p>
          <a:p>
            <a:pPr indent="-285750" lvl="0" marL="285750" marR="0" rtl="1" algn="r">
              <a:spcBef>
                <a:spcPts val="0"/>
              </a:spcBef>
              <a:spcAft>
                <a:spcPts val="0"/>
              </a:spcAft>
              <a:buClr>
                <a:schemeClr val="dk1"/>
              </a:buClr>
              <a:buSzPts val="3000"/>
              <a:buFont typeface="Arial"/>
              <a:buChar char="•"/>
            </a:pPr>
            <a:r>
              <a:rPr lang="iw-IL" sz="3000">
                <a:solidFill>
                  <a:schemeClr val="dk1"/>
                </a:solidFill>
                <a:latin typeface="David"/>
                <a:ea typeface="David"/>
                <a:cs typeface="David"/>
                <a:sym typeface="David"/>
              </a:rPr>
              <a:t>שנלכד בוואדי טחון התקדמו ביחידים דרומה לגבעה 314.</a:t>
            </a:r>
            <a:endParaRPr/>
          </a:p>
          <a:p>
            <a:pPr indent="-95250" lvl="0" marL="285750" marR="0" rtl="1" algn="r">
              <a:spcBef>
                <a:spcPts val="0"/>
              </a:spcBef>
              <a:spcAft>
                <a:spcPts val="0"/>
              </a:spcAft>
              <a:buClr>
                <a:schemeClr val="dk1"/>
              </a:buClr>
              <a:buSzPts val="3000"/>
              <a:buFont typeface="Arial"/>
              <a:buNone/>
            </a:pPr>
            <a:r>
              <a:t/>
            </a:r>
            <a:endParaRPr sz="3000">
              <a:solidFill>
                <a:schemeClr val="dk1"/>
              </a:solidFill>
              <a:latin typeface="David"/>
              <a:ea typeface="David"/>
              <a:cs typeface="David"/>
              <a:sym typeface="Davi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200"/>
              <a:buFont typeface="David"/>
              <a:buNone/>
            </a:pPr>
            <a:r>
              <a:rPr lang="iw-IL" sz="4200">
                <a:latin typeface="David"/>
                <a:ea typeface="David"/>
                <a:cs typeface="David"/>
                <a:sym typeface="David"/>
              </a:rPr>
              <a:t>תוצאות המבצע</a:t>
            </a:r>
            <a:endParaRPr sz="4200">
              <a:latin typeface="David"/>
              <a:ea typeface="David"/>
              <a:cs typeface="David"/>
              <a:sym typeface="David"/>
            </a:endParaRPr>
          </a:p>
        </p:txBody>
      </p:sp>
      <p:sp>
        <p:nvSpPr>
          <p:cNvPr id="189" name="Google Shape;189;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3200"/>
              <a:buChar char="•"/>
            </a:pPr>
            <a:r>
              <a:rPr lang="iw-IL" sz="3200">
                <a:latin typeface="David"/>
                <a:ea typeface="David"/>
                <a:cs typeface="David"/>
                <a:sym typeface="David"/>
              </a:rPr>
              <a:t>מבצע בן נון א נחשב כישלון מפני שהכוח הפועל לא הצליח לפנות את הדרך להר הבית ולהוריד את המצור הפעל עליה ומפני זה מיד לאחר מכן היה את המבצע הכושל הנוסף מבצע בן נון ב’.</a:t>
            </a:r>
            <a:endParaRPr/>
          </a:p>
          <a:p>
            <a:pPr indent="-228600" lvl="0" marL="228600" rtl="1" algn="r">
              <a:lnSpc>
                <a:spcPct val="90000"/>
              </a:lnSpc>
              <a:spcBef>
                <a:spcPts val="1000"/>
              </a:spcBef>
              <a:spcAft>
                <a:spcPts val="0"/>
              </a:spcAft>
              <a:buClr>
                <a:srgbClr val="202122"/>
              </a:buClr>
              <a:buSzPts val="3200"/>
              <a:buChar char="•"/>
            </a:pPr>
            <a:r>
              <a:rPr b="0" i="0" lang="iw-IL" sz="3200">
                <a:solidFill>
                  <a:srgbClr val="202122"/>
                </a:solidFill>
                <a:latin typeface="David"/>
                <a:ea typeface="David"/>
                <a:cs typeface="David"/>
                <a:sym typeface="David"/>
              </a:rPr>
              <a:t>בגדוד 32 נהרגו 52 לוחמים וששה נפלו בשבי, ולגדוד 72 היו 22 חללים (מתוכם שמונה עולים חדשים).</a:t>
            </a:r>
            <a:r>
              <a:rPr b="0" baseline="30000" i="0" lang="iw-IL" sz="3200" u="none" strike="noStrike">
                <a:solidFill>
                  <a:srgbClr val="3366CC"/>
                </a:solidFill>
                <a:latin typeface="David"/>
                <a:ea typeface="David"/>
                <a:cs typeface="David"/>
                <a:sym typeface="David"/>
              </a:rPr>
              <a:t> </a:t>
            </a:r>
            <a:r>
              <a:rPr b="0" i="0" lang="iw-IL" sz="3200">
                <a:solidFill>
                  <a:srgbClr val="202122"/>
                </a:solidFill>
                <a:latin typeface="David"/>
                <a:ea typeface="David"/>
                <a:cs typeface="David"/>
                <a:sym typeface="David"/>
              </a:rPr>
              <a:t>מרבית ההרוגים הושארו בשדה הקרב ורק עשר גופות הובאו לחולדה. פצועים רבים נשלחו לבתי חולים אזרחיים.</a:t>
            </a:r>
            <a:endParaRPr/>
          </a:p>
          <a:p>
            <a:pPr indent="-228600" lvl="0" marL="228600" rtl="1" algn="r">
              <a:lnSpc>
                <a:spcPct val="90000"/>
              </a:lnSpc>
              <a:spcBef>
                <a:spcPts val="1000"/>
              </a:spcBef>
              <a:spcAft>
                <a:spcPts val="0"/>
              </a:spcAft>
              <a:buClr>
                <a:srgbClr val="202122"/>
              </a:buClr>
              <a:buSzPts val="3200"/>
              <a:buChar char="•"/>
            </a:pPr>
            <a:r>
              <a:rPr b="0" i="0" lang="iw-IL" sz="3200">
                <a:solidFill>
                  <a:srgbClr val="202122"/>
                </a:solidFill>
                <a:latin typeface="David"/>
                <a:ea typeface="David"/>
                <a:cs typeface="David"/>
                <a:sym typeface="David"/>
              </a:rPr>
              <a:t>אבדות הלגיון היו קלות מאוד יחסית. את עיקר האבדות, אף הן לא רבות, ספגו הכוחות הערביים המקומיים שפעלו באזור רכס בית סוסין.</a:t>
            </a:r>
            <a:endParaRPr/>
          </a:p>
          <a:p>
            <a:pPr indent="-25400" lvl="0" marL="228600" rtl="1" algn="r">
              <a:lnSpc>
                <a:spcPct val="90000"/>
              </a:lnSpc>
              <a:spcBef>
                <a:spcPts val="1000"/>
              </a:spcBef>
              <a:spcAft>
                <a:spcPts val="0"/>
              </a:spcAft>
              <a:buClr>
                <a:schemeClr val="dk1"/>
              </a:buClr>
              <a:buSzPts val="3200"/>
              <a:buNone/>
            </a:pPr>
            <a:r>
              <a:t/>
            </a:r>
            <a:endParaRPr sz="3200">
              <a:latin typeface="David"/>
              <a:ea typeface="David"/>
              <a:cs typeface="David"/>
              <a:sym typeface="Davi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5"/>
          <p:cNvSpPr txBox="1"/>
          <p:nvPr>
            <p:ph type="title"/>
          </p:nvPr>
        </p:nvSpPr>
        <p:spPr>
          <a:xfrm>
            <a:off x="1245876" y="-178017"/>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lang="iw-IL"/>
              <a:t>מקום מנוחתו</a:t>
            </a:r>
            <a:endParaRPr/>
          </a:p>
        </p:txBody>
      </p:sp>
      <p:sp>
        <p:nvSpPr>
          <p:cNvPr id="195" name="Google Shape;195;p15"/>
          <p:cNvSpPr txBox="1"/>
          <p:nvPr>
            <p:ph idx="1" type="body"/>
          </p:nvPr>
        </p:nvSpPr>
        <p:spPr>
          <a:xfrm>
            <a:off x="5121476" y="1061676"/>
            <a:ext cx="6640000" cy="4351338"/>
          </a:xfrm>
          <a:prstGeom prst="rect">
            <a:avLst/>
          </a:prstGeom>
          <a:noFill/>
          <a:ln>
            <a:noFill/>
          </a:ln>
        </p:spPr>
        <p:txBody>
          <a:bodyPr anchorCtr="0" anchor="t" bIns="45700" lIns="91425" spcFirstLastPara="1" rIns="91425" wrap="square" tIns="45700">
            <a:normAutofit/>
          </a:bodyPr>
          <a:lstStyle/>
          <a:p>
            <a:pPr indent="0" lvl="0" marL="0" rtl="1" algn="r">
              <a:lnSpc>
                <a:spcPct val="90000"/>
              </a:lnSpc>
              <a:spcBef>
                <a:spcPts val="0"/>
              </a:spcBef>
              <a:spcAft>
                <a:spcPts val="0"/>
              </a:spcAft>
              <a:buClr>
                <a:schemeClr val="dk1"/>
              </a:buClr>
              <a:buSzPts val="3200"/>
              <a:buNone/>
            </a:pPr>
            <a:r>
              <a:rPr b="0" i="0" lang="iw-IL" sz="3200">
                <a:latin typeface="David"/>
                <a:ea typeface="David"/>
                <a:cs typeface="David"/>
                <a:sym typeface="David"/>
              </a:rPr>
              <a:t>בית העלמין הצבאי הר הרצל</a:t>
            </a:r>
            <a:endParaRPr/>
          </a:p>
          <a:p>
            <a:pPr indent="0" lvl="0" marL="0" rtl="1" algn="r">
              <a:lnSpc>
                <a:spcPct val="90000"/>
              </a:lnSpc>
              <a:spcBef>
                <a:spcPts val="1000"/>
              </a:spcBef>
              <a:spcAft>
                <a:spcPts val="0"/>
              </a:spcAft>
              <a:buClr>
                <a:schemeClr val="dk1"/>
              </a:buClr>
              <a:buSzPts val="3200"/>
              <a:buNone/>
            </a:pPr>
            <a:r>
              <a:rPr b="0" i="0" lang="iw-IL" sz="3200">
                <a:latin typeface="David"/>
                <a:ea typeface="David"/>
                <a:cs typeface="David"/>
                <a:sym typeface="David"/>
              </a:rPr>
              <a:t>אזור: ב     חלקה: 2    שורה: 1     קבר: 2</a:t>
            </a:r>
            <a:endParaRPr/>
          </a:p>
          <a:p>
            <a:pPr indent="-25400" lvl="0" marL="228600" rtl="1" algn="r">
              <a:lnSpc>
                <a:spcPct val="90000"/>
              </a:lnSpc>
              <a:spcBef>
                <a:spcPts val="1000"/>
              </a:spcBef>
              <a:spcAft>
                <a:spcPts val="0"/>
              </a:spcAft>
              <a:buClr>
                <a:schemeClr val="dk1"/>
              </a:buClr>
              <a:buSzPts val="3200"/>
              <a:buNone/>
            </a:pPr>
            <a:r>
              <a:t/>
            </a:r>
            <a:endParaRPr sz="3200">
              <a:latin typeface="David"/>
              <a:ea typeface="David"/>
              <a:cs typeface="David"/>
              <a:sym typeface="David"/>
            </a:endParaRPr>
          </a:p>
        </p:txBody>
      </p:sp>
      <p:pic>
        <p:nvPicPr>
          <p:cNvPr id="196" name="Google Shape;196;p15"/>
          <p:cNvPicPr preferRelativeResize="0"/>
          <p:nvPr/>
        </p:nvPicPr>
        <p:blipFill rotWithShape="1">
          <a:blip r:embed="rId3">
            <a:alphaModFix/>
          </a:blip>
          <a:srcRect b="0" l="0" r="0" t="0"/>
          <a:stretch/>
        </p:blipFill>
        <p:spPr>
          <a:xfrm>
            <a:off x="0" y="-1"/>
            <a:ext cx="4696604" cy="3620655"/>
          </a:xfrm>
          <a:prstGeom prst="rect">
            <a:avLst/>
          </a:prstGeom>
          <a:noFill/>
          <a:ln>
            <a:noFill/>
          </a:ln>
        </p:spPr>
      </p:pic>
      <p:pic>
        <p:nvPicPr>
          <p:cNvPr id="197" name="Google Shape;197;p15"/>
          <p:cNvPicPr preferRelativeResize="0"/>
          <p:nvPr/>
        </p:nvPicPr>
        <p:blipFill rotWithShape="1">
          <a:blip r:embed="rId4">
            <a:alphaModFix/>
          </a:blip>
          <a:srcRect b="0" l="0" r="0" t="0"/>
          <a:stretch/>
        </p:blipFill>
        <p:spPr>
          <a:xfrm>
            <a:off x="0" y="3620655"/>
            <a:ext cx="4501364" cy="3237345"/>
          </a:xfrm>
          <a:prstGeom prst="rect">
            <a:avLst/>
          </a:prstGeom>
          <a:noFill/>
          <a:ln>
            <a:noFill/>
          </a:ln>
        </p:spPr>
      </p:pic>
      <p:pic>
        <p:nvPicPr>
          <p:cNvPr id="198" name="Google Shape;198;p15"/>
          <p:cNvPicPr preferRelativeResize="0"/>
          <p:nvPr/>
        </p:nvPicPr>
        <p:blipFill rotWithShape="1">
          <a:blip r:embed="rId5">
            <a:alphaModFix/>
          </a:blip>
          <a:srcRect b="0" l="0" r="0" t="0"/>
          <a:stretch/>
        </p:blipFill>
        <p:spPr>
          <a:xfrm>
            <a:off x="4501364" y="3620655"/>
            <a:ext cx="5886081" cy="3237345"/>
          </a:xfrm>
          <a:prstGeom prst="rect">
            <a:avLst/>
          </a:prstGeom>
          <a:noFill/>
          <a:ln>
            <a:noFill/>
          </a:ln>
        </p:spPr>
      </p:pic>
      <p:sp>
        <p:nvSpPr>
          <p:cNvPr id="199" name="Google Shape;199;p15"/>
          <p:cNvSpPr txBox="1"/>
          <p:nvPr/>
        </p:nvSpPr>
        <p:spPr>
          <a:xfrm>
            <a:off x="3977196" y="220611"/>
            <a:ext cx="124287"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Calibri"/>
                <a:ea typeface="Calibri"/>
                <a:cs typeface="Calibri"/>
                <a:sym typeface="Calibri"/>
              </a:rPr>
              <a:t>1</a:t>
            </a:r>
            <a:endParaRPr sz="1800">
              <a:solidFill>
                <a:schemeClr val="dk1"/>
              </a:solidFill>
              <a:latin typeface="Calibri"/>
              <a:ea typeface="Calibri"/>
              <a:cs typeface="Calibri"/>
              <a:sym typeface="Calibri"/>
            </a:endParaRPr>
          </a:p>
        </p:txBody>
      </p:sp>
      <p:sp>
        <p:nvSpPr>
          <p:cNvPr id="200" name="Google Shape;200;p15"/>
          <p:cNvSpPr txBox="1"/>
          <p:nvPr/>
        </p:nvSpPr>
        <p:spPr>
          <a:xfrm>
            <a:off x="3836399" y="3968318"/>
            <a:ext cx="301686"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Calibri"/>
                <a:ea typeface="Calibri"/>
                <a:cs typeface="Calibri"/>
                <a:sym typeface="Calibri"/>
              </a:rPr>
              <a:t>2</a:t>
            </a:r>
            <a:endParaRPr sz="1800">
              <a:solidFill>
                <a:schemeClr val="dk1"/>
              </a:solidFill>
              <a:latin typeface="Calibri"/>
              <a:ea typeface="Calibri"/>
              <a:cs typeface="Calibri"/>
              <a:sym typeface="Calibri"/>
            </a:endParaRPr>
          </a:p>
        </p:txBody>
      </p:sp>
      <p:sp>
        <p:nvSpPr>
          <p:cNvPr id="201" name="Google Shape;201;p15"/>
          <p:cNvSpPr txBox="1"/>
          <p:nvPr/>
        </p:nvSpPr>
        <p:spPr>
          <a:xfrm>
            <a:off x="5255736" y="3783652"/>
            <a:ext cx="301686"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Calibri"/>
                <a:ea typeface="Calibri"/>
                <a:cs typeface="Calibri"/>
                <a:sym typeface="Calibri"/>
              </a:rPr>
              <a:t>3</a:t>
            </a: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6"/>
          <p:cNvSpPr txBox="1"/>
          <p:nvPr>
            <p:ph type="title"/>
          </p:nvPr>
        </p:nvSpPr>
        <p:spPr>
          <a:xfrm>
            <a:off x="838200" y="2766218"/>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6000"/>
              <a:buFont typeface="David"/>
              <a:buNone/>
            </a:pPr>
            <a:r>
              <a:rPr lang="iw-IL" sz="6000">
                <a:latin typeface="David"/>
                <a:ea typeface="David"/>
                <a:cs typeface="David"/>
                <a:sym typeface="David"/>
              </a:rPr>
              <a:t>אנדרטות בהם מופיע</a:t>
            </a:r>
            <a:endParaRPr sz="6000">
              <a:latin typeface="David"/>
              <a:ea typeface="David"/>
              <a:cs typeface="David"/>
              <a:sym typeface="Davi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7"/>
          <p:cNvSpPr txBox="1"/>
          <p:nvPr>
            <p:ph type="title"/>
          </p:nvPr>
        </p:nvSpPr>
        <p:spPr>
          <a:xfrm>
            <a:off x="204186" y="365125"/>
            <a:ext cx="11149614"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000"/>
              <a:buFont typeface="David"/>
              <a:buNone/>
            </a:pPr>
            <a:r>
              <a:rPr b="0" i="0" lang="iw-IL" sz="4000">
                <a:latin typeface="David"/>
                <a:ea typeface="David"/>
                <a:cs typeface="David"/>
                <a:sym typeface="David"/>
              </a:rPr>
              <a:t>אנדרטה לזכר בני העיר שנפלו במערכות ישראל ראשון לציון</a:t>
            </a:r>
            <a:endParaRPr sz="4000">
              <a:latin typeface="David"/>
              <a:ea typeface="David"/>
              <a:cs typeface="David"/>
              <a:sym typeface="David"/>
            </a:endParaRPr>
          </a:p>
        </p:txBody>
      </p:sp>
      <p:pic>
        <p:nvPicPr>
          <p:cNvPr id="212" name="Google Shape;212;p17"/>
          <p:cNvPicPr preferRelativeResize="0"/>
          <p:nvPr/>
        </p:nvPicPr>
        <p:blipFill rotWithShape="1">
          <a:blip r:embed="rId3">
            <a:alphaModFix/>
          </a:blip>
          <a:srcRect b="0" l="0" r="0" t="0"/>
          <a:stretch/>
        </p:blipFill>
        <p:spPr>
          <a:xfrm>
            <a:off x="0" y="2266950"/>
            <a:ext cx="6096000" cy="4591050"/>
          </a:xfrm>
          <a:prstGeom prst="rect">
            <a:avLst/>
          </a:prstGeom>
          <a:noFill/>
          <a:ln>
            <a:noFill/>
          </a:ln>
        </p:spPr>
      </p:pic>
      <p:pic>
        <p:nvPicPr>
          <p:cNvPr id="213" name="Google Shape;213;p17"/>
          <p:cNvPicPr preferRelativeResize="0"/>
          <p:nvPr/>
        </p:nvPicPr>
        <p:blipFill rotWithShape="1">
          <a:blip r:embed="rId4">
            <a:alphaModFix/>
          </a:blip>
          <a:srcRect b="0" l="0" r="0" t="0"/>
          <a:stretch/>
        </p:blipFill>
        <p:spPr>
          <a:xfrm>
            <a:off x="6096000" y="2286000"/>
            <a:ext cx="6096000" cy="4572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1" algn="r">
              <a:lnSpc>
                <a:spcPct val="90000"/>
              </a:lnSpc>
              <a:spcBef>
                <a:spcPts val="0"/>
              </a:spcBef>
              <a:spcAft>
                <a:spcPts val="0"/>
              </a:spcAft>
              <a:buClr>
                <a:schemeClr val="dk1"/>
              </a:buClr>
              <a:buSzPct val="100000"/>
              <a:buFont typeface="David"/>
              <a:buNone/>
            </a:pPr>
            <a:r>
              <a:rPr b="1" i="0" lang="iw-IL">
                <a:latin typeface="David"/>
                <a:ea typeface="David"/>
                <a:cs typeface="David"/>
                <a:sym typeface="David"/>
              </a:rPr>
              <a:t>אנדרטה לבני רמת אליהו שנפלו בכול במערכות ישראל</a:t>
            </a:r>
            <a:br>
              <a:rPr b="1" i="0" lang="iw-IL">
                <a:latin typeface="David"/>
                <a:ea typeface="David"/>
                <a:cs typeface="David"/>
                <a:sym typeface="David"/>
              </a:rPr>
            </a:br>
            <a:endParaRPr>
              <a:latin typeface="David"/>
              <a:ea typeface="David"/>
              <a:cs typeface="David"/>
              <a:sym typeface="David"/>
            </a:endParaRPr>
          </a:p>
        </p:txBody>
      </p:sp>
      <p:pic>
        <p:nvPicPr>
          <p:cNvPr id="219" name="Google Shape;219;p18"/>
          <p:cNvPicPr preferRelativeResize="0"/>
          <p:nvPr/>
        </p:nvPicPr>
        <p:blipFill rotWithShape="1">
          <a:blip r:embed="rId3">
            <a:alphaModFix/>
          </a:blip>
          <a:srcRect b="0" l="0" r="0" t="0"/>
          <a:stretch/>
        </p:blipFill>
        <p:spPr>
          <a:xfrm>
            <a:off x="0" y="2266950"/>
            <a:ext cx="6096000" cy="4591050"/>
          </a:xfrm>
          <a:prstGeom prst="rect">
            <a:avLst/>
          </a:prstGeom>
          <a:noFill/>
          <a:ln>
            <a:noFill/>
          </a:ln>
        </p:spPr>
      </p:pic>
      <p:pic>
        <p:nvPicPr>
          <p:cNvPr id="220" name="Google Shape;220;p18"/>
          <p:cNvPicPr preferRelativeResize="0"/>
          <p:nvPr/>
        </p:nvPicPr>
        <p:blipFill rotWithShape="1">
          <a:blip r:embed="rId4">
            <a:alphaModFix/>
          </a:blip>
          <a:srcRect b="0" l="0" r="0" t="0"/>
          <a:stretch/>
        </p:blipFill>
        <p:spPr>
          <a:xfrm>
            <a:off x="6096000" y="2266951"/>
            <a:ext cx="6121400" cy="45910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David"/>
              <a:buNone/>
            </a:pPr>
            <a:r>
              <a:rPr lang="iw-IL">
                <a:latin typeface="David"/>
                <a:ea typeface="David"/>
                <a:cs typeface="David"/>
                <a:sym typeface="David"/>
              </a:rPr>
              <a:t>מוזיאון </a:t>
            </a:r>
            <a:r>
              <a:rPr i="0" lang="iw-IL">
                <a:latin typeface="David"/>
                <a:ea typeface="David"/>
                <a:cs typeface="David"/>
                <a:sym typeface="David"/>
              </a:rPr>
              <a:t>יד לשריון הנמצא בלטרון</a:t>
            </a:r>
            <a:br>
              <a:rPr i="0" lang="iw-IL">
                <a:latin typeface="David"/>
                <a:ea typeface="David"/>
                <a:cs typeface="David"/>
                <a:sym typeface="David"/>
              </a:rPr>
            </a:br>
            <a:endParaRPr>
              <a:latin typeface="David"/>
              <a:ea typeface="David"/>
              <a:cs typeface="David"/>
              <a:sym typeface="David"/>
            </a:endParaRPr>
          </a:p>
        </p:txBody>
      </p:sp>
      <p:pic>
        <p:nvPicPr>
          <p:cNvPr id="226" name="Google Shape;226;p19"/>
          <p:cNvPicPr preferRelativeResize="0"/>
          <p:nvPr/>
        </p:nvPicPr>
        <p:blipFill rotWithShape="1">
          <a:blip r:embed="rId3">
            <a:alphaModFix/>
          </a:blip>
          <a:srcRect b="0" l="0" r="0" t="0"/>
          <a:stretch/>
        </p:blipFill>
        <p:spPr>
          <a:xfrm>
            <a:off x="6096000" y="2286000"/>
            <a:ext cx="6096000" cy="4572000"/>
          </a:xfrm>
          <a:prstGeom prst="rect">
            <a:avLst/>
          </a:prstGeom>
          <a:noFill/>
          <a:ln>
            <a:noFill/>
          </a:ln>
        </p:spPr>
      </p:pic>
      <p:pic>
        <p:nvPicPr>
          <p:cNvPr id="227" name="Google Shape;227;p19"/>
          <p:cNvPicPr preferRelativeResize="0"/>
          <p:nvPr/>
        </p:nvPicPr>
        <p:blipFill rotWithShape="1">
          <a:blip r:embed="rId4">
            <a:alphaModFix/>
          </a:blip>
          <a:srcRect b="0" l="0" r="0" t="0"/>
          <a:stretch/>
        </p:blipFill>
        <p:spPr>
          <a:xfrm>
            <a:off x="0" y="2286000"/>
            <a:ext cx="6096000" cy="4572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David"/>
              <a:buNone/>
            </a:pPr>
            <a:r>
              <a:rPr i="0" lang="iw-IL">
                <a:latin typeface="David"/>
                <a:ea typeface="David"/>
                <a:cs typeface="David"/>
                <a:sym typeface="David"/>
              </a:rPr>
              <a:t>בית יד לבנים ראשון לציון</a:t>
            </a:r>
            <a:endParaRPr>
              <a:latin typeface="David"/>
              <a:ea typeface="David"/>
              <a:cs typeface="David"/>
              <a:sym typeface="David"/>
            </a:endParaRPr>
          </a:p>
        </p:txBody>
      </p:sp>
      <p:pic>
        <p:nvPicPr>
          <p:cNvPr id="233" name="Google Shape;233;p20"/>
          <p:cNvPicPr preferRelativeResize="0"/>
          <p:nvPr/>
        </p:nvPicPr>
        <p:blipFill rotWithShape="1">
          <a:blip r:embed="rId3">
            <a:alphaModFix/>
          </a:blip>
          <a:srcRect b="0" l="0" r="0" t="0"/>
          <a:stretch/>
        </p:blipFill>
        <p:spPr>
          <a:xfrm>
            <a:off x="0" y="2266950"/>
            <a:ext cx="6096000" cy="4591050"/>
          </a:xfrm>
          <a:prstGeom prst="rect">
            <a:avLst/>
          </a:prstGeom>
          <a:noFill/>
          <a:ln>
            <a:noFill/>
          </a:ln>
        </p:spPr>
      </p:pic>
      <p:pic>
        <p:nvPicPr>
          <p:cNvPr id="234" name="Google Shape;234;p20"/>
          <p:cNvPicPr preferRelativeResize="0"/>
          <p:nvPr/>
        </p:nvPicPr>
        <p:blipFill rotWithShape="1">
          <a:blip r:embed="rId4">
            <a:alphaModFix/>
          </a:blip>
          <a:srcRect b="0" l="0" r="0" t="0"/>
          <a:stretch/>
        </p:blipFill>
        <p:spPr>
          <a:xfrm>
            <a:off x="6096000" y="2266950"/>
            <a:ext cx="6096000" cy="45910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lang="iw-IL"/>
              <a:t>נימה אישית- גיא סווירי</a:t>
            </a:r>
            <a:endParaRPr/>
          </a:p>
        </p:txBody>
      </p:sp>
      <p:sp>
        <p:nvSpPr>
          <p:cNvPr id="240" name="Google Shape;240;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1" algn="r">
              <a:lnSpc>
                <a:spcPct val="90000"/>
              </a:lnSpc>
              <a:spcBef>
                <a:spcPts val="0"/>
              </a:spcBef>
              <a:spcAft>
                <a:spcPts val="0"/>
              </a:spcAft>
              <a:buClr>
                <a:schemeClr val="dk1"/>
              </a:buClr>
              <a:buSzPts val="2800"/>
              <a:buNone/>
            </a:pPr>
            <a:r>
              <a:rPr lang="iw-IL"/>
              <a:t>במהלך עבודתי הצלחתי להבין את המתרחש במשפחותיהם של אותם חללים שמשאירים אחריהם משפחות פצועות חסרות חלק משמעותי לדוגמה אברהם השאיר אחריו אמא אישה וילדה בלי בן אדם שידאג להם. בנוסף לכך ההרחבה והחקר של מבצע בן נון במהלך הצגתי עזר לי להבין את המצב של מדינת ישראל במהלך מלחמת העצמאות כי כמו במבצע בן נון בכול הקמתה היה מצב של חוסר אונים ועצם זה שלעם היהודי אין מקום אחר בעולם היה הדבר היחיד שעזר לנו לנצח את המלחמה.</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lang="iw-IL"/>
              <a:t>מאת: גיא סווירי</a:t>
            </a:r>
            <a:endParaRPr/>
          </a:p>
        </p:txBody>
      </p:sp>
      <p:sp>
        <p:nvSpPr>
          <p:cNvPr id="246" name="Google Shape;246;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2800"/>
              <a:buChar char="•"/>
            </a:pPr>
            <a:r>
              <a:rPr lang="iw-IL"/>
              <a:t>כיתה: יא6</a:t>
            </a:r>
            <a:endParaRPr/>
          </a:p>
          <a:p>
            <a:pPr indent="-228600" lvl="0" marL="228600" rtl="1" algn="r">
              <a:lnSpc>
                <a:spcPct val="90000"/>
              </a:lnSpc>
              <a:spcBef>
                <a:spcPts val="1000"/>
              </a:spcBef>
              <a:spcAft>
                <a:spcPts val="0"/>
              </a:spcAft>
              <a:buClr>
                <a:schemeClr val="dk1"/>
              </a:buClr>
              <a:buSzPts val="2800"/>
              <a:buChar char="•"/>
            </a:pPr>
            <a:r>
              <a:rPr lang="iw-IL"/>
              <a:t>בית ספר: יגאל אלון</a:t>
            </a:r>
            <a:endParaRPr/>
          </a:p>
          <a:p>
            <a:pPr indent="-228600" lvl="0" marL="228600" rtl="1" algn="r">
              <a:lnSpc>
                <a:spcPct val="90000"/>
              </a:lnSpc>
              <a:spcBef>
                <a:spcPts val="1000"/>
              </a:spcBef>
              <a:spcAft>
                <a:spcPts val="0"/>
              </a:spcAft>
              <a:buClr>
                <a:schemeClr val="dk1"/>
              </a:buClr>
              <a:buSzPts val="2800"/>
              <a:buChar char="•"/>
            </a:pPr>
            <a:r>
              <a:rPr lang="iw-IL"/>
              <a:t>שנת הפקה: 2023</a:t>
            </a:r>
            <a:endParaRPr/>
          </a:p>
        </p:txBody>
      </p:sp>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2023-02-25T21:23:49Z</dcterms:created>
  <dc:creator>גיא סווירי</dc:creator>
</cp:coreProperties>
</file>