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0" r:id="rId1"/>
  </p:sldMasterIdLst>
  <p:notesMasterIdLst>
    <p:notesMasterId r:id="rId20"/>
  </p:notesMasterIdLst>
  <p:sldIdLst>
    <p:sldId id="311" r:id="rId2"/>
    <p:sldId id="256" r:id="rId3"/>
    <p:sldId id="257" r:id="rId4"/>
    <p:sldId id="264" r:id="rId5"/>
    <p:sldId id="312" r:id="rId6"/>
    <p:sldId id="280" r:id="rId7"/>
    <p:sldId id="268" r:id="rId8"/>
    <p:sldId id="294" r:id="rId9"/>
    <p:sldId id="304" r:id="rId10"/>
    <p:sldId id="305" r:id="rId11"/>
    <p:sldId id="269" r:id="rId12"/>
    <p:sldId id="313" r:id="rId13"/>
    <p:sldId id="270" r:id="rId14"/>
    <p:sldId id="314" r:id="rId15"/>
    <p:sldId id="275" r:id="rId16"/>
    <p:sldId id="276" r:id="rId17"/>
    <p:sldId id="274" r:id="rId18"/>
    <p:sldId id="29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985" autoAdjust="0"/>
    <p:restoredTop sz="94660"/>
  </p:normalViewPr>
  <p:slideViewPr>
    <p:cSldViewPr snapToGrid="0">
      <p:cViewPr varScale="1">
        <p:scale>
          <a:sx n="89" d="100"/>
          <a:sy n="89" d="100"/>
        </p:scale>
        <p:origin x="12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5EF34952-3EAE-48BA-B10A-951D5AFF1E3E}" type="datetimeFigureOut">
              <a:rPr lang="he-IL" smtClean="0"/>
              <a:t>י"ג/תמוז/תשפ"ג</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FDAC976A-6540-46DC-B96F-3D6F65585C29}" type="slidenum">
              <a:rPr lang="he-IL" smtClean="0"/>
              <a:t>‹#›</a:t>
            </a:fld>
            <a:endParaRPr lang="he-IL"/>
          </a:p>
        </p:txBody>
      </p:sp>
    </p:spTree>
    <p:extLst>
      <p:ext uri="{BB962C8B-B14F-4D97-AF65-F5344CB8AC3E}">
        <p14:creationId xmlns:p14="http://schemas.microsoft.com/office/powerpoint/2010/main" val="38478427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d14611b570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d14611b570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C5F604A3-4039-47A0-AA1D-1416EDB32D8B}" type="datetimeFigureOut">
              <a:rPr lang="en-US" smtClean="0"/>
              <a:t>7/2/2023</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A9E64DA1-2356-4196-B2D3-CC9A3D568DEF}"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61544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5F604A3-4039-47A0-AA1D-1416EDB32D8B}" type="datetimeFigureOut">
              <a:rPr lang="en-US" smtClean="0"/>
              <a:t>7/2/2023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64DA1-2356-4196-B2D3-CC9A3D568DEF}" type="slidenum">
              <a:rPr lang="en-US" smtClean="0"/>
              <a:t>‹#›</a:t>
            </a:fld>
            <a:endParaRPr lang="en-US"/>
          </a:p>
        </p:txBody>
      </p:sp>
    </p:spTree>
    <p:extLst>
      <p:ext uri="{BB962C8B-B14F-4D97-AF65-F5344CB8AC3E}">
        <p14:creationId xmlns:p14="http://schemas.microsoft.com/office/powerpoint/2010/main" val="348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C5F604A3-4039-47A0-AA1D-1416EDB32D8B}" type="datetimeFigureOut">
              <a:rPr lang="en-US" smtClean="0"/>
              <a:t>7/2/2023</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A9E64DA1-2356-4196-B2D3-CC9A3D568DEF}"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76402570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5F604A3-4039-47A0-AA1D-1416EDB32D8B}" type="datetimeFigureOut">
              <a:rPr lang="en-US" smtClean="0"/>
              <a:t>7/2/2023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64DA1-2356-4196-B2D3-CC9A3D568DEF}" type="slidenum">
              <a:rPr lang="en-US" smtClean="0"/>
              <a:t>‹#›</a:t>
            </a:fld>
            <a:endParaRPr lang="en-US"/>
          </a:p>
        </p:txBody>
      </p:sp>
    </p:spTree>
    <p:extLst>
      <p:ext uri="{BB962C8B-B14F-4D97-AF65-F5344CB8AC3E}">
        <p14:creationId xmlns:p14="http://schemas.microsoft.com/office/powerpoint/2010/main" val="2913283383"/>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1257300" y="2909102"/>
            <a:ext cx="4800600" cy="299639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633864" y="2909102"/>
            <a:ext cx="4800600" cy="299639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5F604A3-4039-47A0-AA1D-1416EDB32D8B}" type="datetimeFigureOut">
              <a:rPr lang="en-US" smtClean="0"/>
              <a:t>7/2/2023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64DA1-2356-4196-B2D3-CC9A3D568DEF}" type="slidenum">
              <a:rPr lang="en-US" smtClean="0"/>
              <a:t>‹#›</a:t>
            </a:fld>
            <a:endParaRPr lang="en-US"/>
          </a:p>
        </p:txBody>
      </p:sp>
    </p:spTree>
    <p:extLst>
      <p:ext uri="{BB962C8B-B14F-4D97-AF65-F5344CB8AC3E}">
        <p14:creationId xmlns:p14="http://schemas.microsoft.com/office/powerpoint/2010/main" val="684052286"/>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5F604A3-4039-47A0-AA1D-1416EDB32D8B}" type="datetimeFigureOut">
              <a:rPr lang="en-US" smtClean="0"/>
              <a:t>7/2/2023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64DA1-2356-4196-B2D3-CC9A3D568DEF}" type="slidenum">
              <a:rPr lang="en-US" smtClean="0"/>
              <a:t>‹#›</a:t>
            </a:fld>
            <a:endParaRPr lang="en-US"/>
          </a:p>
        </p:txBody>
      </p:sp>
    </p:spTree>
    <p:extLst>
      <p:ext uri="{BB962C8B-B14F-4D97-AF65-F5344CB8AC3E}">
        <p14:creationId xmlns:p14="http://schemas.microsoft.com/office/powerpoint/2010/main" val="300670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F604A3-4039-47A0-AA1D-1416EDB32D8B}" type="datetimeFigureOut">
              <a:rPr lang="en-US" smtClean="0"/>
              <a:t>7/2/2023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64DA1-2356-4196-B2D3-CC9A3D568DEF}" type="slidenum">
              <a:rPr lang="en-US" smtClean="0"/>
              <a:t>‹#›</a:t>
            </a:fld>
            <a:endParaRPr lang="en-US"/>
          </a:p>
        </p:txBody>
      </p:sp>
    </p:spTree>
    <p:extLst>
      <p:ext uri="{BB962C8B-B14F-4D97-AF65-F5344CB8AC3E}">
        <p14:creationId xmlns:p14="http://schemas.microsoft.com/office/powerpoint/2010/main" val="1941296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65051" y="6375679"/>
            <a:ext cx="1233355" cy="348462"/>
          </a:xfrm>
        </p:spPr>
        <p:txBody>
          <a:bodyPr/>
          <a:lstStyle/>
          <a:p>
            <a:fld id="{C5F604A3-4039-47A0-AA1D-1416EDB32D8B}" type="datetimeFigureOut">
              <a:rPr lang="en-US" smtClean="0"/>
              <a:t>7/2/2023</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A9E64DA1-2356-4196-B2D3-CC9A3D568DEF}"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35577443"/>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65950" y="6375679"/>
            <a:ext cx="1232456" cy="348462"/>
          </a:xfrm>
        </p:spPr>
        <p:txBody>
          <a:bodyPr/>
          <a:lstStyle/>
          <a:p>
            <a:fld id="{C5F604A3-4039-47A0-AA1D-1416EDB32D8B}" type="datetimeFigureOut">
              <a:rPr lang="en-US" smtClean="0"/>
              <a:t>7/2/2023</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A9E64DA1-2356-4196-B2D3-CC9A3D568DEF}" type="slidenum">
              <a:rPr lang="en-US" smtClean="0"/>
              <a:t>‹#›</a:t>
            </a:fld>
            <a:endParaRPr lang="en-US"/>
          </a:p>
        </p:txBody>
      </p:sp>
    </p:spTree>
    <p:extLst>
      <p:ext uri="{BB962C8B-B14F-4D97-AF65-F5344CB8AC3E}">
        <p14:creationId xmlns:p14="http://schemas.microsoft.com/office/powerpoint/2010/main" val="4232088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5F604A3-4039-47A0-AA1D-1416EDB32D8B}" type="datetimeFigureOut">
              <a:rPr lang="en-US" smtClean="0"/>
              <a:t>7/2/2023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64DA1-2356-4196-B2D3-CC9A3D568DEF}" type="slidenum">
              <a:rPr lang="en-US" smtClean="0"/>
              <a:t>‹#›</a:t>
            </a:fld>
            <a:endParaRPr lang="en-US"/>
          </a:p>
        </p:txBody>
      </p:sp>
    </p:spTree>
    <p:extLst>
      <p:ext uri="{BB962C8B-B14F-4D97-AF65-F5344CB8AC3E}">
        <p14:creationId xmlns:p14="http://schemas.microsoft.com/office/powerpoint/2010/main" val="605807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5F604A3-4039-47A0-AA1D-1416EDB32D8B}" type="datetimeFigureOut">
              <a:rPr lang="en-US" smtClean="0"/>
              <a:t>7/2/2023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64DA1-2356-4196-B2D3-CC9A3D568DEF}" type="slidenum">
              <a:rPr lang="en-US" smtClean="0"/>
              <a:t>‹#›</a:t>
            </a:fld>
            <a:endParaRPr lang="en-US"/>
          </a:p>
        </p:txBody>
      </p:sp>
    </p:spTree>
    <p:extLst>
      <p:ext uri="{BB962C8B-B14F-4D97-AF65-F5344CB8AC3E}">
        <p14:creationId xmlns:p14="http://schemas.microsoft.com/office/powerpoint/2010/main" val="26047124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he" smtClean="0"/>
              <a:pPr rtl="0"/>
              <a:t>‹#›</a:t>
            </a:fld>
            <a:endParaRPr lang="he"/>
          </a:p>
        </p:txBody>
      </p:sp>
    </p:spTree>
    <p:extLst>
      <p:ext uri="{BB962C8B-B14F-4D97-AF65-F5344CB8AC3E}">
        <p14:creationId xmlns:p14="http://schemas.microsoft.com/office/powerpoint/2010/main" val="1601914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C5F604A3-4039-47A0-AA1D-1416EDB32D8B}" type="datetimeFigureOut">
              <a:rPr lang="en-US" smtClean="0"/>
              <a:t>7/2/2023</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A9E64DA1-2356-4196-B2D3-CC9A3D568DEF}"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830750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xStyles>
    <p:titleStyle>
      <a:lvl1pPr algn="l" defTabSz="914400" rtl="1"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r" defTabSz="914400" rtl="1"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r" defTabSz="914400" rtl="1"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r" defTabSz="914400" rtl="1"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r" defTabSz="914400" rtl="1"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r" defTabSz="914400" rtl="1"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ההשפעות מלחמת העצמאות והקמת מדינת ישראל - יובל סיון">
            <a:extLst>
              <a:ext uri="{FF2B5EF4-FFF2-40B4-BE49-F238E27FC236}">
                <a16:creationId xmlns:a16="http://schemas.microsoft.com/office/drawing/2014/main" id="{D887197B-BBE8-4863-9130-E153922596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093"/>
          <a:stretch/>
        </p:blipFill>
        <p:spPr bwMode="auto">
          <a:xfrm>
            <a:off x="-75486" y="-48259"/>
            <a:ext cx="12265593" cy="7119563"/>
          </a:xfrm>
          <a:prstGeom prst="rect">
            <a:avLst/>
          </a:prstGeom>
          <a:noFill/>
          <a:extLst>
            <a:ext uri="{909E8E84-426E-40DD-AFC4-6F175D3DCCD1}">
              <a14:hiddenFill xmlns:a14="http://schemas.microsoft.com/office/drawing/2010/main">
                <a:solidFill>
                  <a:srgbClr val="FFFFFF"/>
                </a:solidFill>
              </a14:hiddenFill>
            </a:ext>
          </a:extLst>
        </p:spPr>
      </p:pic>
      <p:sp>
        <p:nvSpPr>
          <p:cNvPr id="8" name="מלבן 7"/>
          <p:cNvSpPr/>
          <p:nvPr/>
        </p:nvSpPr>
        <p:spPr>
          <a:xfrm>
            <a:off x="346096" y="1426734"/>
            <a:ext cx="7153491" cy="2114791"/>
          </a:xfrm>
          <a:prstGeom prst="rect">
            <a:avLst/>
          </a:prstGeom>
          <a:solidFill>
            <a:srgbClr val="FFFFFF">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תמונה 9"/>
          <p:cNvPicPr>
            <a:picLocks noChangeAspect="1"/>
          </p:cNvPicPr>
          <p:nvPr/>
        </p:nvPicPr>
        <p:blipFill>
          <a:blip r:embed="rId3" cstate="print">
            <a:duotone>
              <a:prstClr val="black"/>
              <a:srgbClr val="002060">
                <a:tint val="45000"/>
                <a:satMod val="400000"/>
              </a:srgbClr>
            </a:duotone>
            <a:extLst>
              <a:ext uri="{28A0092B-C50C-407E-A947-70E740481C1C}">
                <a14:useLocalDpi xmlns:a14="http://schemas.microsoft.com/office/drawing/2010/main" val="0"/>
              </a:ext>
            </a:extLst>
          </a:blip>
          <a:stretch>
            <a:fillRect/>
          </a:stretch>
        </p:blipFill>
        <p:spPr>
          <a:xfrm>
            <a:off x="1312682" y="-48259"/>
            <a:ext cx="1931460" cy="1213969"/>
          </a:xfrm>
          <a:prstGeom prst="rect">
            <a:avLst/>
          </a:prstGeom>
        </p:spPr>
      </p:pic>
      <p:pic>
        <p:nvPicPr>
          <p:cNvPr id="11" name="תמונה 10"/>
          <p:cNvPicPr>
            <a:picLocks noChangeAspect="1"/>
          </p:cNvPicPr>
          <p:nvPr/>
        </p:nvPicPr>
        <p:blipFill>
          <a:blip r:embed="rId4" cstate="print">
            <a:duotone>
              <a:prstClr val="black"/>
              <a:srgbClr val="002060">
                <a:tint val="45000"/>
                <a:satMod val="400000"/>
              </a:srgbClr>
            </a:duotone>
            <a:extLst>
              <a:ext uri="{28A0092B-C50C-407E-A947-70E740481C1C}">
                <a14:useLocalDpi xmlns:a14="http://schemas.microsoft.com/office/drawing/2010/main" val="0"/>
              </a:ext>
            </a:extLst>
          </a:blip>
          <a:stretch>
            <a:fillRect/>
          </a:stretch>
        </p:blipFill>
        <p:spPr>
          <a:xfrm>
            <a:off x="-75486" y="-283683"/>
            <a:ext cx="2172563" cy="1395531"/>
          </a:xfrm>
          <a:prstGeom prst="rect">
            <a:avLst/>
          </a:prstGeom>
        </p:spPr>
      </p:pic>
      <p:sp>
        <p:nvSpPr>
          <p:cNvPr id="2" name="מלבן 1"/>
          <p:cNvSpPr/>
          <p:nvPr/>
        </p:nvSpPr>
        <p:spPr>
          <a:xfrm>
            <a:off x="-318603" y="2446230"/>
            <a:ext cx="8482889" cy="1015663"/>
          </a:xfrm>
          <a:prstGeom prst="rect">
            <a:avLst/>
          </a:prstGeom>
        </p:spPr>
        <p:txBody>
          <a:bodyPr wrap="square">
            <a:spAutoFit/>
          </a:bodyPr>
          <a:lstStyle/>
          <a:p>
            <a:pPr algn="ctr"/>
            <a:r>
              <a:rPr lang="he-IL" sz="3000"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מיזם חינוכי לזכרם של בני ראשון לציון שנפלו במערכות ישראל</a:t>
            </a:r>
            <a:endParaRPr lang="he-IL" sz="3200"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endParaRPr>
          </a:p>
        </p:txBody>
      </p:sp>
      <p:sp>
        <p:nvSpPr>
          <p:cNvPr id="5" name="מלבן 4"/>
          <p:cNvSpPr/>
          <p:nvPr/>
        </p:nvSpPr>
        <p:spPr>
          <a:xfrm>
            <a:off x="2638459" y="1557117"/>
            <a:ext cx="2861681" cy="830997"/>
          </a:xfrm>
          <a:prstGeom prst="rect">
            <a:avLst/>
          </a:prstGeom>
        </p:spPr>
        <p:txBody>
          <a:bodyPr wrap="none">
            <a:spAutoFit/>
          </a:bodyPr>
          <a:lstStyle/>
          <a:p>
            <a:pPr algn="ctr"/>
            <a:r>
              <a:rPr lang="he-IL" sz="480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"דרך חייך"</a:t>
            </a:r>
            <a:endParaRPr lang="he-IL" sz="4800"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endParaRPr>
          </a:p>
        </p:txBody>
      </p:sp>
      <p:sp>
        <p:nvSpPr>
          <p:cNvPr id="15" name="מלבן 14">
            <a:extLst>
              <a:ext uri="{FF2B5EF4-FFF2-40B4-BE49-F238E27FC236}">
                <a16:creationId xmlns:a16="http://schemas.microsoft.com/office/drawing/2014/main" id="{7DDF133C-CB0A-4268-AFB8-AADF5C7C0B20}"/>
              </a:ext>
            </a:extLst>
          </p:cNvPr>
          <p:cNvSpPr/>
          <p:nvPr/>
        </p:nvSpPr>
        <p:spPr>
          <a:xfrm>
            <a:off x="177005" y="5793217"/>
            <a:ext cx="7063041" cy="1015664"/>
          </a:xfrm>
          <a:prstGeom prst="rect">
            <a:avLst/>
          </a:prstGeom>
          <a:solidFill>
            <a:srgbClr val="FFFFFF">
              <a:alpha val="6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6" name="מלבן 15">
            <a:extLst>
              <a:ext uri="{FF2B5EF4-FFF2-40B4-BE49-F238E27FC236}">
                <a16:creationId xmlns:a16="http://schemas.microsoft.com/office/drawing/2014/main" id="{918BF3C2-15CA-4A71-87C6-02F6994DF31F}"/>
              </a:ext>
            </a:extLst>
          </p:cNvPr>
          <p:cNvSpPr/>
          <p:nvPr/>
        </p:nvSpPr>
        <p:spPr>
          <a:xfrm>
            <a:off x="4560971" y="5763885"/>
            <a:ext cx="3070059" cy="954107"/>
          </a:xfrm>
          <a:prstGeom prst="rect">
            <a:avLst/>
          </a:prstGeom>
        </p:spPr>
        <p:txBody>
          <a:bodyPr wrap="square">
            <a:spAutoFit/>
          </a:bodyPr>
          <a:lstStyle/>
          <a:p>
            <a:pPr algn="ctr"/>
            <a:r>
              <a:rPr lang="he-IL" sz="2800" b="1"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בית יד לבנים</a:t>
            </a:r>
          </a:p>
          <a:p>
            <a:pPr algn="ctr"/>
            <a:r>
              <a:rPr lang="he-IL" sz="2800" b="1"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ראשון לציון</a:t>
            </a:r>
          </a:p>
        </p:txBody>
      </p:sp>
      <p:sp>
        <p:nvSpPr>
          <p:cNvPr id="17" name="מלבן 16">
            <a:extLst>
              <a:ext uri="{FF2B5EF4-FFF2-40B4-BE49-F238E27FC236}">
                <a16:creationId xmlns:a16="http://schemas.microsoft.com/office/drawing/2014/main" id="{B5612687-94F3-4DCE-BB9B-44EE082E014F}"/>
              </a:ext>
            </a:extLst>
          </p:cNvPr>
          <p:cNvSpPr/>
          <p:nvPr/>
        </p:nvSpPr>
        <p:spPr>
          <a:xfrm>
            <a:off x="-1196624" y="5856217"/>
            <a:ext cx="7690031" cy="369332"/>
          </a:xfrm>
          <a:prstGeom prst="rect">
            <a:avLst/>
          </a:prstGeom>
        </p:spPr>
        <p:txBody>
          <a:bodyPr wrap="square">
            <a:spAutoFit/>
          </a:bodyPr>
          <a:lstStyle/>
          <a:p>
            <a:pPr algn="ctr"/>
            <a:r>
              <a:rPr lang="he-IL"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שרה אשר- מנהלת אגף מורשת ישראל ובית יד לבנים</a:t>
            </a:r>
          </a:p>
        </p:txBody>
      </p:sp>
      <p:sp>
        <p:nvSpPr>
          <p:cNvPr id="19" name="מלבן 18">
            <a:extLst>
              <a:ext uri="{FF2B5EF4-FFF2-40B4-BE49-F238E27FC236}">
                <a16:creationId xmlns:a16="http://schemas.microsoft.com/office/drawing/2014/main" id="{E716D273-9898-4670-9870-E15F9BD15524}"/>
              </a:ext>
            </a:extLst>
          </p:cNvPr>
          <p:cNvSpPr/>
          <p:nvPr/>
        </p:nvSpPr>
        <p:spPr>
          <a:xfrm>
            <a:off x="-1036940" y="6188671"/>
            <a:ext cx="7903667" cy="646331"/>
          </a:xfrm>
          <a:prstGeom prst="rect">
            <a:avLst/>
          </a:prstGeom>
        </p:spPr>
        <p:txBody>
          <a:bodyPr wrap="square">
            <a:spAutoFit/>
          </a:bodyPr>
          <a:lstStyle/>
          <a:p>
            <a:pPr algn="ctr"/>
            <a:r>
              <a:rPr lang="he-IL"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אחראית המיזם: מור אבן דנן- רכזת משפחות, </a:t>
            </a:r>
          </a:p>
          <a:p>
            <a:pPr algn="ctr"/>
            <a:r>
              <a:rPr lang="he-IL" dirty="0">
                <a:solidFill>
                  <a:srgbClr val="002060"/>
                </a:solidFill>
                <a:effectLst>
                  <a:outerShdw blurRad="50800" dist="38100" dir="2700000" algn="tl" rotWithShape="0">
                    <a:prstClr val="black">
                      <a:alpha val="40000"/>
                    </a:prstClr>
                  </a:outerShdw>
                </a:effectLst>
                <a:latin typeface="FbDiploma Regular" panose="02020603050405020304" pitchFamily="18" charset="-79"/>
                <a:cs typeface="FbDiploma Regular" panose="02020603050405020304" pitchFamily="18" charset="-79"/>
              </a:rPr>
              <a:t>חינוך והנצחה</a:t>
            </a:r>
          </a:p>
        </p:txBody>
      </p:sp>
    </p:spTree>
    <p:extLst>
      <p:ext uri="{BB962C8B-B14F-4D97-AF65-F5344CB8AC3E}">
        <p14:creationId xmlns:p14="http://schemas.microsoft.com/office/powerpoint/2010/main" val="1719041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E03378-1B7E-533F-D8AA-937B37B2AB0A}"/>
              </a:ext>
            </a:extLst>
          </p:cNvPr>
          <p:cNvSpPr>
            <a:spLocks noGrp="1"/>
          </p:cNvSpPr>
          <p:nvPr>
            <p:ph type="ctrTitle"/>
          </p:nvPr>
        </p:nvSpPr>
        <p:spPr>
          <a:xfrm>
            <a:off x="769684" y="1645919"/>
            <a:ext cx="6251110" cy="1783080"/>
          </a:xfrm>
        </p:spPr>
        <p:txBody>
          <a:bodyPr vert="horz" lIns="91440" tIns="45720" rIns="91440" bIns="45720" rtlCol="0" anchor="b">
            <a:noAutofit/>
          </a:bodyPr>
          <a:lstStyle/>
          <a:p>
            <a:pPr rtl="0"/>
            <a:r>
              <a:rPr lang="he-IL" sz="72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טוראי</a:t>
            </a:r>
            <a:r>
              <a:rPr lang="en-US"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ישראל </a:t>
            </a:r>
            <a:r>
              <a:rPr lang="en-US" sz="8800" b="1" dirty="0" err="1">
                <a:effectLst>
                  <a:outerShdw blurRad="38100" dist="38100" dir="2700000" algn="tl">
                    <a:srgbClr val="000000">
                      <a:alpha val="43137"/>
                    </a:srgbClr>
                  </a:outerShdw>
                </a:effectLst>
                <a:latin typeface="David" panose="020E0502060401010101" pitchFamily="34" charset="-79"/>
                <a:cs typeface="David" panose="020E0502060401010101" pitchFamily="34" charset="-79"/>
              </a:rPr>
              <a:t>וריס</a:t>
            </a:r>
            <a:endParaRPr lang="en-US"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
        <p:nvSpPr>
          <p:cNvPr id="8" name="Rectangle 5">
            <a:extLst>
              <a:ext uri="{FF2B5EF4-FFF2-40B4-BE49-F238E27FC236}">
                <a16:creationId xmlns:a16="http://schemas.microsoft.com/office/drawing/2014/main" id="{FA465FB7-41D7-5852-F880-FECEAC543629}"/>
              </a:ext>
            </a:extLst>
          </p:cNvPr>
          <p:cNvSpPr>
            <a:spLocks noChangeArrowheads="1"/>
          </p:cNvSpPr>
          <p:nvPr/>
        </p:nvSpPr>
        <p:spPr bwMode="auto">
          <a:xfrm>
            <a:off x="0" y="-138499"/>
            <a:ext cx="65" cy="276999"/>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תמונה 4">
            <a:extLst>
              <a:ext uri="{FF2B5EF4-FFF2-40B4-BE49-F238E27FC236}">
                <a16:creationId xmlns:a16="http://schemas.microsoft.com/office/drawing/2014/main" id="{0C9048C4-A04A-45A7-8A81-147F0ED04673}"/>
              </a:ext>
            </a:extLst>
          </p:cNvPr>
          <p:cNvPicPr>
            <a:picLocks noChangeAspect="1"/>
          </p:cNvPicPr>
          <p:nvPr/>
        </p:nvPicPr>
        <p:blipFill rotWithShape="1">
          <a:blip r:embed="rId2">
            <a:extLst>
              <a:ext uri="{28A0092B-C50C-407E-A947-70E740481C1C}">
                <a14:useLocalDpi xmlns:a14="http://schemas.microsoft.com/office/drawing/2010/main" val="0"/>
              </a:ext>
            </a:extLst>
          </a:blip>
          <a:srcRect t="1794" b="2485"/>
          <a:stretch/>
        </p:blipFill>
        <p:spPr>
          <a:xfrm rot="10800000">
            <a:off x="7020794" y="0"/>
            <a:ext cx="5171206" cy="6858000"/>
          </a:xfrm>
          <a:prstGeom prst="rect">
            <a:avLst/>
          </a:prstGeom>
        </p:spPr>
      </p:pic>
      <p:sp>
        <p:nvSpPr>
          <p:cNvPr id="9" name="מלבן 8">
            <a:extLst>
              <a:ext uri="{FF2B5EF4-FFF2-40B4-BE49-F238E27FC236}">
                <a16:creationId xmlns:a16="http://schemas.microsoft.com/office/drawing/2014/main" id="{CC6C7BA3-7F4A-4278-972F-ADF4AA30D34F}"/>
              </a:ext>
            </a:extLst>
          </p:cNvPr>
          <p:cNvSpPr/>
          <p:nvPr/>
        </p:nvSpPr>
        <p:spPr>
          <a:xfrm>
            <a:off x="627529" y="3955251"/>
            <a:ext cx="6096000" cy="2062103"/>
          </a:xfrm>
          <a:prstGeom prst="rect">
            <a:avLst/>
          </a:prstGeom>
        </p:spPr>
        <p:txBody>
          <a:bodyPr>
            <a:spAutoFit/>
          </a:bodyPr>
          <a:lstStyle/>
          <a:p>
            <a:pPr algn="ctr" rtl="1"/>
            <a:r>
              <a:rPr lang="he-IL" sz="3200" b="1"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נולד בשנת 1930,</a:t>
            </a:r>
          </a:p>
          <a:p>
            <a:pPr algn="r" rtl="1"/>
            <a:r>
              <a:rPr lang="he-IL" sz="3200" b="1"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נפל ביום כ"ז בסיון תש"ח (04.07.1948)</a:t>
            </a:r>
          </a:p>
          <a:p>
            <a:pPr algn="ctr" rtl="1"/>
            <a:r>
              <a:rPr lang="he-IL" sz="3200" b="1"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במלחמת העצמאות</a:t>
            </a:r>
          </a:p>
          <a:p>
            <a:pPr algn="ctr" rtl="1"/>
            <a:r>
              <a:rPr lang="he-IL" sz="3200" b="1"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בן 18 בנופלו</a:t>
            </a:r>
            <a:endParaRPr lang="he-IL" sz="3200" b="1" i="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7541809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28339C-28D0-4B41-3915-0012A50A97F2}"/>
              </a:ext>
            </a:extLst>
          </p:cNvPr>
          <p:cNvSpPr>
            <a:spLocks noGrp="1"/>
          </p:cNvSpPr>
          <p:nvPr>
            <p:ph type="title"/>
          </p:nvPr>
        </p:nvSpPr>
        <p:spPr>
          <a:xfrm>
            <a:off x="4335333" y="576024"/>
            <a:ext cx="4582756" cy="1492132"/>
          </a:xfrm>
        </p:spPr>
        <p:txBody>
          <a:bodyPr>
            <a:normAutofit fontScale="90000"/>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ילדותו ונעוריו</a:t>
            </a:r>
            <a:endParaRPr lang="en-US"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
        <p:nvSpPr>
          <p:cNvPr id="3" name="מציין מיקום תוכן 2">
            <a:extLst>
              <a:ext uri="{FF2B5EF4-FFF2-40B4-BE49-F238E27FC236}">
                <a16:creationId xmlns:a16="http://schemas.microsoft.com/office/drawing/2014/main" id="{E46A12AE-7563-B5C7-FF36-5C6F041A2A6B}"/>
              </a:ext>
            </a:extLst>
          </p:cNvPr>
          <p:cNvSpPr>
            <a:spLocks noGrp="1"/>
          </p:cNvSpPr>
          <p:nvPr>
            <p:ph idx="1"/>
          </p:nvPr>
        </p:nvSpPr>
        <p:spPr>
          <a:xfrm>
            <a:off x="1993956" y="1863760"/>
            <a:ext cx="8935814" cy="3593591"/>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ישראל נולד בתימן בשנת 1930 להורים מנצור ונעמי וריס, אח לשני אחים שלומית ושמעון. ישראל היה חכם מאוד, אהב תורה והוא היה מקובל בחברה ובעל הרבה חברים.</a:t>
            </a:r>
            <a:endParaRPr lang="en-US"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בשנת 1945, בגיל 17 בלבד, החליט ישראל לעלות לארץ לבד באוניית מעפילים. משפחתו החליטה להישאר בתימן ועלתה ב-1949, לאחר נפילתו.</a:t>
            </a:r>
          </a:p>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בארץ, הוא התגורר בכפר גנים סמוך לפתח תקווה ועבר להכשרה במוסד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נוה</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עמיאל" שבמושב שדה יעקב.</a:t>
            </a:r>
          </a:p>
        </p:txBody>
      </p:sp>
    </p:spTree>
    <p:extLst>
      <p:ext uri="{BB962C8B-B14F-4D97-AF65-F5344CB8AC3E}">
        <p14:creationId xmlns:p14="http://schemas.microsoft.com/office/powerpoint/2010/main" val="33832858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B96207-A301-A552-2AAB-8B0EF317F582}"/>
              </a:ext>
            </a:extLst>
          </p:cNvPr>
          <p:cNvSpPr>
            <a:spLocks noGrp="1"/>
          </p:cNvSpPr>
          <p:nvPr>
            <p:ph type="title"/>
          </p:nvPr>
        </p:nvSpPr>
        <p:spPr>
          <a:xfrm>
            <a:off x="4730050" y="480219"/>
            <a:ext cx="5609216" cy="1325563"/>
          </a:xfrm>
        </p:spPr>
        <p:txBody>
          <a:bodyPr>
            <a:noAutofit/>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השירות הצבאי</a:t>
            </a:r>
          </a:p>
        </p:txBody>
      </p:sp>
      <p:sp>
        <p:nvSpPr>
          <p:cNvPr id="3" name="מציין מיקום תוכן 2">
            <a:extLst>
              <a:ext uri="{FF2B5EF4-FFF2-40B4-BE49-F238E27FC236}">
                <a16:creationId xmlns:a16="http://schemas.microsoft.com/office/drawing/2014/main" id="{E3DB9F41-0D68-E58A-F393-5D359A82B7F6}"/>
              </a:ext>
            </a:extLst>
          </p:cNvPr>
          <p:cNvSpPr>
            <a:spLocks noGrp="1"/>
          </p:cNvSpPr>
          <p:nvPr>
            <p:ph idx="1"/>
          </p:nvPr>
        </p:nvSpPr>
        <p:spPr>
          <a:xfrm>
            <a:off x="4550484" y="1458628"/>
            <a:ext cx="6987091" cy="3593591"/>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ישראל שירת ב"הגנה", ארגון צבאי שהמשיך את דרכו של ארגון השומר. בראשית מלחמת העצמאות השתתף בשמירה ובהגנה על המושב. אחר-כך גויס לשירות מלא בגדוד בחטיבת "כרמלי" והשתתף בקרבות טול-כרם, סג'רה, תרשיחא, ראש הנקרה ובחזית ה"משולש".</a:t>
            </a:r>
          </a:p>
          <a:p>
            <a:pPr marL="0" indent="0">
              <a:buNone/>
            </a:pPr>
            <a:endPar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pic>
        <p:nvPicPr>
          <p:cNvPr id="4" name="Picture 8" descr="ישראל וריס">
            <a:extLst>
              <a:ext uri="{FF2B5EF4-FFF2-40B4-BE49-F238E27FC236}">
                <a16:creationId xmlns:a16="http://schemas.microsoft.com/office/drawing/2014/main" id="{AC4F2E97-2E5E-4266-BF6A-9F67B429E98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15" r="5710" b="-1"/>
          <a:stretch/>
        </p:blipFill>
        <p:spPr bwMode="auto">
          <a:xfrm>
            <a:off x="0" y="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9692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B96207-A301-A552-2AAB-8B0EF317F582}"/>
              </a:ext>
            </a:extLst>
          </p:cNvPr>
          <p:cNvSpPr>
            <a:spLocks noGrp="1"/>
          </p:cNvSpPr>
          <p:nvPr>
            <p:ph type="title"/>
          </p:nvPr>
        </p:nvSpPr>
        <p:spPr>
          <a:xfrm>
            <a:off x="3740347" y="404915"/>
            <a:ext cx="5609216" cy="1325563"/>
          </a:xfrm>
        </p:spPr>
        <p:txBody>
          <a:bodyPr>
            <a:noAutofit/>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השירות הצבאי</a:t>
            </a:r>
          </a:p>
        </p:txBody>
      </p:sp>
      <p:sp>
        <p:nvSpPr>
          <p:cNvPr id="3" name="מציין מיקום תוכן 2">
            <a:extLst>
              <a:ext uri="{FF2B5EF4-FFF2-40B4-BE49-F238E27FC236}">
                <a16:creationId xmlns:a16="http://schemas.microsoft.com/office/drawing/2014/main" id="{E3DB9F41-0D68-E58A-F393-5D359A82B7F6}"/>
              </a:ext>
            </a:extLst>
          </p:cNvPr>
          <p:cNvSpPr>
            <a:spLocks noGrp="1"/>
          </p:cNvSpPr>
          <p:nvPr>
            <p:ph idx="1"/>
          </p:nvPr>
        </p:nvSpPr>
        <p:spPr>
          <a:xfrm>
            <a:off x="5125312" y="1632204"/>
            <a:ext cx="6121806" cy="3593591"/>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בזמן מלחמת העצמאות ישראל נלקח בשבי הירדנים וישב בכלא. בשעת לילה מאוחרת ישראל ברח מהכלא. כשהירדנים הבינו שהוא ברח, הם רדפו אחריו, אבל ישראל היה חכם- הוא טיפס על אחד מענפיו של עץ שהיה באזור ונתלה עליו. כשהירדנים עברו ליד העץ, הם לא הבחינו בישראל וכך הוא ניצל.</a:t>
            </a:r>
          </a:p>
        </p:txBody>
      </p:sp>
      <p:pic>
        <p:nvPicPr>
          <p:cNvPr id="2050" name="Picture 2" descr="הלכו שבי במלחמת העצמאות | Israel Defense">
            <a:extLst>
              <a:ext uri="{FF2B5EF4-FFF2-40B4-BE49-F238E27FC236}">
                <a16:creationId xmlns:a16="http://schemas.microsoft.com/office/drawing/2014/main" id="{C096171C-0140-4928-A224-798BE5D5CD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43661"/>
            <a:ext cx="5125312" cy="31143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thumb/c/c0/Badge_of_the_Israeli_Defense_Forces_2022_version.svg/100px-Badge_of_the_Israeli_Defense_Forces_2022_version.svg.png">
            <a:extLst>
              <a:ext uri="{FF2B5EF4-FFF2-40B4-BE49-F238E27FC236}">
                <a16:creationId xmlns:a16="http://schemas.microsoft.com/office/drawing/2014/main" id="{CAC19EE5-6786-48DA-B02F-D04747980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144" y="258408"/>
            <a:ext cx="2069435" cy="1903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4621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B96207-A301-A552-2AAB-8B0EF317F582}"/>
              </a:ext>
            </a:extLst>
          </p:cNvPr>
          <p:cNvSpPr>
            <a:spLocks noGrp="1"/>
          </p:cNvSpPr>
          <p:nvPr>
            <p:ph type="title"/>
          </p:nvPr>
        </p:nvSpPr>
        <p:spPr>
          <a:xfrm>
            <a:off x="5052780" y="383400"/>
            <a:ext cx="2778788" cy="1325563"/>
          </a:xfrm>
        </p:spPr>
        <p:txBody>
          <a:bodyPr>
            <a:noAutofit/>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ההגנה</a:t>
            </a:r>
          </a:p>
        </p:txBody>
      </p:sp>
      <p:sp>
        <p:nvSpPr>
          <p:cNvPr id="3" name="מציין מיקום תוכן 2">
            <a:extLst>
              <a:ext uri="{FF2B5EF4-FFF2-40B4-BE49-F238E27FC236}">
                <a16:creationId xmlns:a16="http://schemas.microsoft.com/office/drawing/2014/main" id="{E3DB9F41-0D68-E58A-F393-5D359A82B7F6}"/>
              </a:ext>
            </a:extLst>
          </p:cNvPr>
          <p:cNvSpPr>
            <a:spLocks noGrp="1"/>
          </p:cNvSpPr>
          <p:nvPr>
            <p:ph idx="1"/>
          </p:nvPr>
        </p:nvSpPr>
        <p:spPr>
          <a:xfrm>
            <a:off x="1491102" y="1632204"/>
            <a:ext cx="8848164" cy="3593591"/>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הארגון הצבאי הגדול והמרכזי של היישוב היהודי והתנועה הציונית בארץ ישראל בתקופת המנדט הבריטי, בין 1920 ל-1948, והיה התשתית להקמת צבא ההגנה לישראל עם הקמת המדינה. ה"הגנה" נועד להגן על ישובים יהודיים מפני התקפות הערבים. במהלך הזמן הוא הפך לכוח הצבאי של "המדינה שבדרך" ועסק בלחימה בשלטון הבריטי והבאת מעפילים לארץ ישראל.</a:t>
            </a:r>
          </a:p>
        </p:txBody>
      </p:sp>
      <p:pic>
        <p:nvPicPr>
          <p:cNvPr id="1026" name="Picture 2" descr="https://upload.wikimedia.org/wikipedia/commons/thumb/b/b8/Hahaganah.png/180px-Hahaganah.png">
            <a:extLst>
              <a:ext uri="{FF2B5EF4-FFF2-40B4-BE49-F238E27FC236}">
                <a16:creationId xmlns:a16="http://schemas.microsoft.com/office/drawing/2014/main" id="{FFC030B6-CE7B-4F45-9D0F-EBB0F09C94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0661" y="86062"/>
            <a:ext cx="1269627" cy="2539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783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FCE7CE-5CB2-AC1C-3B6D-A319F24BA798}"/>
              </a:ext>
            </a:extLst>
          </p:cNvPr>
          <p:cNvSpPr>
            <a:spLocks noGrp="1"/>
          </p:cNvSpPr>
          <p:nvPr>
            <p:ph type="title"/>
          </p:nvPr>
        </p:nvSpPr>
        <p:spPr>
          <a:xfrm>
            <a:off x="3926541" y="203452"/>
            <a:ext cx="5899673" cy="1037158"/>
          </a:xfrm>
        </p:spPr>
        <p:txBody>
          <a:bodyPr>
            <a:noAutofit/>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חטיבת כרמלי</a:t>
            </a:r>
          </a:p>
        </p:txBody>
      </p:sp>
      <p:pic>
        <p:nvPicPr>
          <p:cNvPr id="2050" name="Picture 2" descr="חטיבת כרמלי – ויקיפדיה">
            <a:extLst>
              <a:ext uri="{FF2B5EF4-FFF2-40B4-BE49-F238E27FC236}">
                <a16:creationId xmlns:a16="http://schemas.microsoft.com/office/drawing/2014/main" id="{262D0F66-A84D-3E69-C043-A2768D60EB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2055" y="0"/>
            <a:ext cx="1380763" cy="1678194"/>
          </a:xfrm>
          <a:prstGeom prst="rect">
            <a:avLst/>
          </a:prstGeom>
          <a:noFill/>
          <a:extLst>
            <a:ext uri="{909E8E84-426E-40DD-AFC4-6F175D3DCCD1}">
              <a14:hiddenFill xmlns:a14="http://schemas.microsoft.com/office/drawing/2010/main">
                <a:solidFill>
                  <a:srgbClr val="FFFFFF"/>
                </a:solidFill>
              </a14:hiddenFill>
            </a:ext>
          </a:extLst>
        </p:spPr>
      </p:pic>
      <p:sp>
        <p:nvSpPr>
          <p:cNvPr id="7" name="מלבן 6">
            <a:extLst>
              <a:ext uri="{FF2B5EF4-FFF2-40B4-BE49-F238E27FC236}">
                <a16:creationId xmlns:a16="http://schemas.microsoft.com/office/drawing/2014/main" id="{06ED19CA-C36F-49ED-8CD2-E8FD6838687C}"/>
              </a:ext>
            </a:extLst>
          </p:cNvPr>
          <p:cNvSpPr/>
          <p:nvPr/>
        </p:nvSpPr>
        <p:spPr>
          <a:xfrm>
            <a:off x="978947" y="1158701"/>
            <a:ext cx="9735670" cy="5509200"/>
          </a:xfrm>
          <a:prstGeom prst="rect">
            <a:avLst/>
          </a:prstGeom>
        </p:spPr>
        <p:txBody>
          <a:bodyPr wrap="square">
            <a:spAutoFit/>
          </a:bodyPr>
          <a:lstStyle/>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בנובמבר 1947, החליט דוד בן-גוריון להקים מתוך פלוגות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החי"ש</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ארבע חטיבות סדירות. ב-28 בפברואר 1948 פוצלה החטיבה לחטיבת גולני (נפת יזרעאל, הכנרת ועד תל חי) וחטיבת כרמלי (על שם הר הכרמל) באזור חיפה ונפת זבולון. </a:t>
            </a:r>
          </a:p>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עיקר פעילותה הייתה בכוננות לתפיסת בסיסי הבריטים בסביבת חיפה עם עזיבתם, במיוחד הנמל ודרכי הגישה אליו ובתי הזיקוק. </a:t>
            </a:r>
          </a:p>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עם הקמת צה"ל, הפכה כרמלי לחטיבת צה"ל והשתתפה בכל קרבות חזית הצפון ובטיהור אזור הגליל. כמו כן, נטלה חלק במבצעי יצחק, דקל, ברוש וחירם. החטיבה ספגה אבדות כבדות בניסיון שכשל לכבוש את ג'נין במבצע יצחק וגם בנפילת שיירת יחיעם.</a:t>
            </a:r>
          </a:p>
        </p:txBody>
      </p:sp>
    </p:spTree>
    <p:extLst>
      <p:ext uri="{BB962C8B-B14F-4D97-AF65-F5344CB8AC3E}">
        <p14:creationId xmlns:p14="http://schemas.microsoft.com/office/powerpoint/2010/main" val="910317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כותרת 1">
            <a:extLst>
              <a:ext uri="{FF2B5EF4-FFF2-40B4-BE49-F238E27FC236}">
                <a16:creationId xmlns:a16="http://schemas.microsoft.com/office/drawing/2014/main" id="{CA5DF2DA-AEF9-488B-AC23-3A79B0C49BC6}"/>
              </a:ext>
            </a:extLst>
          </p:cNvPr>
          <p:cNvSpPr txBox="1">
            <a:spLocks/>
          </p:cNvSpPr>
          <p:nvPr/>
        </p:nvSpPr>
        <p:spPr>
          <a:xfrm>
            <a:off x="3243944" y="186267"/>
            <a:ext cx="6900518" cy="732896"/>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r>
              <a:rPr lang="he-IL" sz="6600" b="1"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מלחמת העצמאות</a:t>
            </a:r>
          </a:p>
        </p:txBody>
      </p:sp>
      <p:sp>
        <p:nvSpPr>
          <p:cNvPr id="9" name="כותרת משנה 2">
            <a:extLst>
              <a:ext uri="{FF2B5EF4-FFF2-40B4-BE49-F238E27FC236}">
                <a16:creationId xmlns:a16="http://schemas.microsoft.com/office/drawing/2014/main" id="{3C345EE0-B233-4093-A4D7-C2186F75544F}"/>
              </a:ext>
            </a:extLst>
          </p:cNvPr>
          <p:cNvSpPr txBox="1">
            <a:spLocks/>
          </p:cNvSpPr>
          <p:nvPr/>
        </p:nvSpPr>
        <p:spPr>
          <a:xfrm>
            <a:off x="1194099" y="1524000"/>
            <a:ext cx="7307739" cy="5147733"/>
          </a:xfrm>
          <a:prstGeom prst="rect">
            <a:avLst/>
          </a:prstGeom>
        </p:spPr>
        <p:txBody>
          <a:bodyPr vert="horz" lIns="91440" tIns="45720" rIns="91440" bIns="45720" rtlCol="0">
            <a:normAutofit/>
          </a:bodyPr>
          <a:lst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בתאריך כ"ט בנובמבר החליטה עצרת האו"ם על תכנית החלוקה של המדינה לפי מדינה ליהודים ומדינה לערבים. הסוכנות היהודית אישרה את תכנית חלוקה זו, אך בניגוד אליהם מנהיגי היישוב הערבי סירבו.</a:t>
            </a:r>
          </a:p>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תכנית זו לא יושמה אך הובילה בסופו של דבר לסיום המנדט הבריטי בארץ ישראל והקמת המדינה.</a:t>
            </a:r>
          </a:p>
          <a:p>
            <a:endPar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pic>
        <p:nvPicPr>
          <p:cNvPr id="10" name="תמונה 9">
            <a:extLst>
              <a:ext uri="{FF2B5EF4-FFF2-40B4-BE49-F238E27FC236}">
                <a16:creationId xmlns:a16="http://schemas.microsoft.com/office/drawing/2014/main" id="{7FBF8AE3-468F-4DBC-81F7-646B7F1FC1BD}"/>
              </a:ext>
            </a:extLst>
          </p:cNvPr>
          <p:cNvPicPr>
            <a:picLocks noChangeAspect="1"/>
          </p:cNvPicPr>
          <p:nvPr/>
        </p:nvPicPr>
        <p:blipFill>
          <a:blip r:embed="rId2"/>
          <a:stretch>
            <a:fillRect/>
          </a:stretch>
        </p:blipFill>
        <p:spPr>
          <a:xfrm>
            <a:off x="8899871" y="1258645"/>
            <a:ext cx="3012430" cy="5599355"/>
          </a:xfrm>
          <a:prstGeom prst="rect">
            <a:avLst/>
          </a:prstGeom>
        </p:spPr>
      </p:pic>
    </p:spTree>
    <p:extLst>
      <p:ext uri="{BB962C8B-B14F-4D97-AF65-F5344CB8AC3E}">
        <p14:creationId xmlns:p14="http://schemas.microsoft.com/office/powerpoint/2010/main" val="2588625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כותרת 1">
            <a:extLst>
              <a:ext uri="{FF2B5EF4-FFF2-40B4-BE49-F238E27FC236}">
                <a16:creationId xmlns:a16="http://schemas.microsoft.com/office/drawing/2014/main" id="{424FEBEA-FCCC-4F7F-AEDF-7DA3BFC586AC}"/>
              </a:ext>
            </a:extLst>
          </p:cNvPr>
          <p:cNvSpPr txBox="1">
            <a:spLocks/>
          </p:cNvSpPr>
          <p:nvPr/>
        </p:nvSpPr>
        <p:spPr>
          <a:xfrm>
            <a:off x="3372760" y="332328"/>
            <a:ext cx="6130470" cy="732896"/>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r>
              <a:rPr lang="he-IL" sz="6600" b="1"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מלחמת העצמאות</a:t>
            </a:r>
          </a:p>
        </p:txBody>
      </p:sp>
      <p:sp>
        <p:nvSpPr>
          <p:cNvPr id="2" name="מלבן 1">
            <a:extLst>
              <a:ext uri="{FF2B5EF4-FFF2-40B4-BE49-F238E27FC236}">
                <a16:creationId xmlns:a16="http://schemas.microsoft.com/office/drawing/2014/main" id="{CBAF1E1B-6894-49BF-ABBD-ECC638440039}"/>
              </a:ext>
            </a:extLst>
          </p:cNvPr>
          <p:cNvSpPr/>
          <p:nvPr/>
        </p:nvSpPr>
        <p:spPr>
          <a:xfrm>
            <a:off x="4541158" y="1399739"/>
            <a:ext cx="7112000" cy="5016758"/>
          </a:xfrm>
          <a:prstGeom prst="rect">
            <a:avLst/>
          </a:prstGeom>
        </p:spPr>
        <p:txBody>
          <a:bodyPr wrap="square">
            <a:spAutoFit/>
          </a:bodyPr>
          <a:lstStyle/>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בגלל התנגדותם של מנהיגי הישוב הערבי, בבוקר שלמחרת קבלת תכנית האו"ם פתחו ערביי ישראל בהתקפות נגד הישוב היהודי על מנת למנוע את יישומה. ובכך, נפתח השלב הראשון ללחימה (שלב א׳), לחימה בתוך הארץ, מלחמת אזרחים.</a:t>
            </a:r>
          </a:p>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לחימה זו נקראה כך מכיוון שבשלב זה תקפו הערבים הפלסטינים בארץ את הישוב היהודי בא"י. הלחימה התרחשה לרוב באזורים בעיתים כמו היישובים  המעורבים, בדרכים ובכפרים.</a:t>
            </a:r>
          </a:p>
        </p:txBody>
      </p:sp>
      <p:pic>
        <p:nvPicPr>
          <p:cNvPr id="4" name="Picture 2" descr="מלחמת העצמאות שלב ב - סיכום - תנ&quot;ך Mooc">
            <a:extLst>
              <a:ext uri="{FF2B5EF4-FFF2-40B4-BE49-F238E27FC236}">
                <a16:creationId xmlns:a16="http://schemas.microsoft.com/office/drawing/2014/main" id="{26880A71-76B7-49D0-A4E1-737FEC82FD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1242"/>
            <a:ext cx="4304553" cy="5016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359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כותרת 1">
            <a:extLst>
              <a:ext uri="{FF2B5EF4-FFF2-40B4-BE49-F238E27FC236}">
                <a16:creationId xmlns:a16="http://schemas.microsoft.com/office/drawing/2014/main" id="{424FEBEA-FCCC-4F7F-AEDF-7DA3BFC586AC}"/>
              </a:ext>
            </a:extLst>
          </p:cNvPr>
          <p:cNvSpPr txBox="1">
            <a:spLocks/>
          </p:cNvSpPr>
          <p:nvPr/>
        </p:nvSpPr>
        <p:spPr>
          <a:xfrm>
            <a:off x="3187702" y="556381"/>
            <a:ext cx="6446156" cy="732896"/>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r>
              <a:rPr lang="he-IL" sz="6600" b="1"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מלחמת העצמאות</a:t>
            </a:r>
          </a:p>
        </p:txBody>
      </p:sp>
      <p:sp>
        <p:nvSpPr>
          <p:cNvPr id="2" name="מלבן 1">
            <a:extLst>
              <a:ext uri="{FF2B5EF4-FFF2-40B4-BE49-F238E27FC236}">
                <a16:creationId xmlns:a16="http://schemas.microsoft.com/office/drawing/2014/main" id="{22418115-D4A4-49D6-9622-E3BA479707B5}"/>
              </a:ext>
            </a:extLst>
          </p:cNvPr>
          <p:cNvSpPr/>
          <p:nvPr/>
        </p:nvSpPr>
        <p:spPr>
          <a:xfrm>
            <a:off x="1701800" y="1539439"/>
            <a:ext cx="9258300" cy="3539430"/>
          </a:xfrm>
          <a:prstGeom prst="rect">
            <a:avLst/>
          </a:prstGeom>
        </p:spPr>
        <p:txBody>
          <a:bodyPr wrap="square">
            <a:spAutoFit/>
          </a:bodyPr>
          <a:lstStyle/>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שלב א' הסתיים בכך שהכוחות הישראלים הביסו את כוחות ערביי ישראל. ב-14 במאי 1948, הכריזה הנהגת היישוב היהודי על הקמת מדינה יהודית בארץ ישראל.</a:t>
            </a:r>
          </a:p>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יום לאחר מכן, ה-14 במאי 1948, התחיל שלב ב' של מלחמת העצמאות, בשלב זה הותקפה מדינת ישראל בת היום מכל החזיתות על מנת למנוע את הקמתה כאשר שהמדינה אפילו לא הספיקה ארגון צבאי סדיר.</a:t>
            </a:r>
          </a:p>
        </p:txBody>
      </p:sp>
    </p:spTree>
    <p:extLst>
      <p:ext uri="{BB962C8B-B14F-4D97-AF65-F5344CB8AC3E}">
        <p14:creationId xmlns:p14="http://schemas.microsoft.com/office/powerpoint/2010/main" val="2902837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D1FC17-192B-0779-6984-8AD690F9DC53}"/>
              </a:ext>
            </a:extLst>
          </p:cNvPr>
          <p:cNvSpPr>
            <a:spLocks noGrp="1"/>
          </p:cNvSpPr>
          <p:nvPr>
            <p:ph type="title"/>
          </p:nvPr>
        </p:nvSpPr>
        <p:spPr>
          <a:xfrm>
            <a:off x="3926541" y="418913"/>
            <a:ext cx="5974975" cy="1325563"/>
          </a:xfrm>
        </p:spPr>
        <p:txBody>
          <a:bodyPr>
            <a:noAutofit/>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קרבות טול כרם</a:t>
            </a:r>
          </a:p>
        </p:txBody>
      </p:sp>
      <p:sp>
        <p:nvSpPr>
          <p:cNvPr id="3" name="מציין מיקום תוכן 2">
            <a:extLst>
              <a:ext uri="{FF2B5EF4-FFF2-40B4-BE49-F238E27FC236}">
                <a16:creationId xmlns:a16="http://schemas.microsoft.com/office/drawing/2014/main" id="{9A3234B1-1819-1513-9BE1-87446D951B9E}"/>
              </a:ext>
            </a:extLst>
          </p:cNvPr>
          <p:cNvSpPr>
            <a:spLocks noGrp="1"/>
          </p:cNvSpPr>
          <p:nvPr>
            <p:ph idx="1"/>
          </p:nvPr>
        </p:nvSpPr>
        <p:spPr>
          <a:xfrm>
            <a:off x="1380769" y="1632204"/>
            <a:ext cx="10178322" cy="3593591"/>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rPr>
              <a:t>גדוד החטיבה התקיים במסגרת מבצע ישוב, שהוא היה אחד מתוך מספר מבצעים שהושגו על ידי הפלמ"ח במקום המרכזי במלחמת העצמאות. במהלך המבצע, הגדוד התמודד עם מספר חטיפות ופעולות צבאיות נגד היחידות המצריות והירדניות שהיו מתקיימות באזור. בין המבצעים המרכזיים שבהם הגדוד השתתף היו קרבות על מוקדי חולייה כמו כפר </a:t>
            </a:r>
            <a:r>
              <a:rPr lang="he-IL" sz="3200" dirty="0" err="1">
                <a:solidFill>
                  <a:schemeClr val="tx2"/>
                </a:solidFill>
                <a:effectLst>
                  <a:outerShdw blurRad="38100" dist="38100" dir="2700000" algn="tl">
                    <a:srgbClr val="000000">
                      <a:alpha val="43137"/>
                    </a:srgbClr>
                  </a:outerShdw>
                </a:effectLst>
              </a:rPr>
              <a:t>יסיף</a:t>
            </a:r>
            <a:r>
              <a:rPr lang="he-IL" sz="3200" dirty="0">
                <a:solidFill>
                  <a:schemeClr val="tx2"/>
                </a:solidFill>
                <a:effectLst>
                  <a:outerShdw blurRad="38100" dist="38100" dir="2700000" algn="tl">
                    <a:srgbClr val="000000">
                      <a:alpha val="43137"/>
                    </a:srgbClr>
                  </a:outerShdw>
                </a:effectLst>
              </a:rPr>
              <a:t> ועיר חיפה. קרבות טול-כרם היו סדרת קרבות שהתרחשו בין חודשי מאי ויולי 1948, במהלך מבצע עצמאות ישראל. </a:t>
            </a:r>
          </a:p>
        </p:txBody>
      </p:sp>
    </p:spTree>
    <p:extLst>
      <p:ext uri="{BB962C8B-B14F-4D97-AF65-F5344CB8AC3E}">
        <p14:creationId xmlns:p14="http://schemas.microsoft.com/office/powerpoint/2010/main" val="2813910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D1FC17-192B-0779-6984-8AD690F9DC53}"/>
              </a:ext>
            </a:extLst>
          </p:cNvPr>
          <p:cNvSpPr>
            <a:spLocks noGrp="1"/>
          </p:cNvSpPr>
          <p:nvPr>
            <p:ph type="title"/>
          </p:nvPr>
        </p:nvSpPr>
        <p:spPr>
          <a:xfrm>
            <a:off x="3926541" y="418913"/>
            <a:ext cx="5974975" cy="1325563"/>
          </a:xfrm>
        </p:spPr>
        <p:txBody>
          <a:bodyPr>
            <a:noAutofit/>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קרבות טול כרם</a:t>
            </a:r>
          </a:p>
        </p:txBody>
      </p:sp>
      <p:sp>
        <p:nvSpPr>
          <p:cNvPr id="3" name="מציין מיקום תוכן 2">
            <a:extLst>
              <a:ext uri="{FF2B5EF4-FFF2-40B4-BE49-F238E27FC236}">
                <a16:creationId xmlns:a16="http://schemas.microsoft.com/office/drawing/2014/main" id="{9A3234B1-1819-1513-9BE1-87446D951B9E}"/>
              </a:ext>
            </a:extLst>
          </p:cNvPr>
          <p:cNvSpPr>
            <a:spLocks noGrp="1"/>
          </p:cNvSpPr>
          <p:nvPr>
            <p:ph idx="1"/>
          </p:nvPr>
        </p:nvSpPr>
        <p:spPr>
          <a:xfrm>
            <a:off x="1380769" y="1632204"/>
            <a:ext cx="10178322" cy="3593591"/>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rPr>
              <a:t>הקרבות התקיימו באזור גוש עציון וכינוי "טול-כרם" מתאר את האזור הגבוה והעצום סמוך לגבול יהודה ושומרון. במהלך הקרבות, הושגו ניצחונות חשובים על כוחות המצרים, הירדנים והסורים, ובזכותם ניתן היה לפתח את הדרך למשך כמה חודשים עד להשגת הפסקת האש המובילה לסיום המלחמה. קרבות טול-כרם היו משמעותיים מבחינה צבאית, והשפיעו על התפתחות המלחמה כולה. הם נחשבים לאחד הרגעים המכריעים במהלך מלחמת העצמאות.</a:t>
            </a:r>
          </a:p>
        </p:txBody>
      </p:sp>
    </p:spTree>
    <p:extLst>
      <p:ext uri="{BB962C8B-B14F-4D97-AF65-F5344CB8AC3E}">
        <p14:creationId xmlns:p14="http://schemas.microsoft.com/office/powerpoint/2010/main" val="19823385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A43641-DF1B-39D5-A7A7-AE86955CE80C}"/>
              </a:ext>
            </a:extLst>
          </p:cNvPr>
          <p:cNvSpPr>
            <a:spLocks noGrp="1"/>
          </p:cNvSpPr>
          <p:nvPr>
            <p:ph type="title"/>
          </p:nvPr>
        </p:nvSpPr>
        <p:spPr>
          <a:xfrm>
            <a:off x="5583706" y="326007"/>
            <a:ext cx="2656651" cy="1048039"/>
          </a:xfrm>
        </p:spPr>
        <p:txBody>
          <a:bodyPr>
            <a:noAutofit/>
          </a:bodyPr>
          <a:lstStyle/>
          <a:p>
            <a:r>
              <a:rPr lang="he-IL" sz="6600" b="1" dirty="0" err="1">
                <a:effectLst>
                  <a:outerShdw blurRad="38100" dist="38100" dir="2700000" algn="tl">
                    <a:srgbClr val="000000">
                      <a:alpha val="43137"/>
                    </a:srgbClr>
                  </a:outerShdw>
                </a:effectLst>
                <a:latin typeface="David" panose="020E0502060401010101" pitchFamily="34" charset="-79"/>
                <a:cs typeface="David" panose="020E0502060401010101" pitchFamily="34" charset="-79"/>
              </a:rPr>
              <a:t>סג</a:t>
            </a:r>
            <a:r>
              <a:rPr lang="en-US"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a:t>
            </a:r>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רה</a:t>
            </a:r>
          </a:p>
        </p:txBody>
      </p:sp>
      <p:sp>
        <p:nvSpPr>
          <p:cNvPr id="3" name="מציין מיקום תוכן 2">
            <a:extLst>
              <a:ext uri="{FF2B5EF4-FFF2-40B4-BE49-F238E27FC236}">
                <a16:creationId xmlns:a16="http://schemas.microsoft.com/office/drawing/2014/main" id="{39B5DD6D-D617-7DDC-1D22-08BDE8C7D71F}"/>
              </a:ext>
            </a:extLst>
          </p:cNvPr>
          <p:cNvSpPr>
            <a:spLocks noGrp="1"/>
          </p:cNvSpPr>
          <p:nvPr>
            <p:ph idx="1"/>
          </p:nvPr>
        </p:nvSpPr>
        <p:spPr>
          <a:xfrm>
            <a:off x="838200" y="1413164"/>
            <a:ext cx="10515600" cy="4351338"/>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מושב בגליל התחתון, כשני קילומטר וחצי מדרום למחלף גולני, בתחום מועצה אזורית הגליל התחתון. המושב ידוע גם בשם "סֶגֶ'רָה", על שם הכפר הערבי הסמוך א-שג'רה, אשר חרב במלחמת העצמאות ושעל חלק מאדמותיו התרחבה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אילניה</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לאחר קום המדינה.</a:t>
            </a:r>
          </a:p>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סג'רה הייתה הנקודה העברית הראשונה בגליל התחתון ואדמותיה נרכשו בידי הברון רוטשילד וב-1989 הועברה לידי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יק"א</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יק"א</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הקימה חוות הכשרה חקלאית ששימשה מרכז לפועלי הגליל ותחנת מעבר לבני העלייה השנייה.</a:t>
            </a:r>
          </a:p>
          <a:p>
            <a:pPr marL="0" indent="0">
              <a:buNone/>
            </a:pPr>
            <a:endPar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4599999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A43641-DF1B-39D5-A7A7-AE86955CE80C}"/>
              </a:ext>
            </a:extLst>
          </p:cNvPr>
          <p:cNvSpPr>
            <a:spLocks noGrp="1"/>
          </p:cNvSpPr>
          <p:nvPr>
            <p:ph type="title"/>
          </p:nvPr>
        </p:nvSpPr>
        <p:spPr>
          <a:xfrm>
            <a:off x="5583706" y="326007"/>
            <a:ext cx="2656651" cy="1048039"/>
          </a:xfrm>
        </p:spPr>
        <p:txBody>
          <a:bodyPr>
            <a:noAutofit/>
          </a:bodyPr>
          <a:lstStyle/>
          <a:p>
            <a:r>
              <a:rPr lang="he-IL" sz="6600" b="1" dirty="0" err="1">
                <a:effectLst>
                  <a:outerShdw blurRad="38100" dist="38100" dir="2700000" algn="tl">
                    <a:srgbClr val="000000">
                      <a:alpha val="43137"/>
                    </a:srgbClr>
                  </a:outerShdw>
                </a:effectLst>
                <a:latin typeface="David" panose="020E0502060401010101" pitchFamily="34" charset="-79"/>
                <a:cs typeface="David" panose="020E0502060401010101" pitchFamily="34" charset="-79"/>
              </a:rPr>
              <a:t>סג</a:t>
            </a:r>
            <a:r>
              <a:rPr lang="en-US"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a:t>
            </a:r>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רה</a:t>
            </a:r>
          </a:p>
        </p:txBody>
      </p:sp>
      <p:sp>
        <p:nvSpPr>
          <p:cNvPr id="6" name="מלבן 5">
            <a:extLst>
              <a:ext uri="{FF2B5EF4-FFF2-40B4-BE49-F238E27FC236}">
                <a16:creationId xmlns:a16="http://schemas.microsoft.com/office/drawing/2014/main" id="{B7D8D6AE-4FE5-4EAA-A49A-1B13C9FEFBD8}"/>
              </a:ext>
            </a:extLst>
          </p:cNvPr>
          <p:cNvSpPr/>
          <p:nvPr/>
        </p:nvSpPr>
        <p:spPr>
          <a:xfrm>
            <a:off x="1398494" y="1374046"/>
            <a:ext cx="10112189" cy="4524315"/>
          </a:xfrm>
          <a:prstGeom prst="rect">
            <a:avLst/>
          </a:prstGeom>
        </p:spPr>
        <p:txBody>
          <a:bodyPr wrap="square">
            <a:spAutoFit/>
          </a:bodyPr>
          <a:lstStyle/>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אדמותיה של סג'רה נמסרו למתיישבים בחכירה וחברי בר גיורא קיבלו לידיהם את האחריות לשמירת הישוב והמושבה הסמוכה, הר תבור. ב-1913 נמכרה לחברת מטעים פרטית וב-1944 נרכשה ע"י קק"ל.  חברי ארגון "השומר" נפלו על משמרתן בסג'רה.</a:t>
            </a:r>
          </a:p>
          <a:p>
            <a:pPr algn="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במלחמת העצמאות נערכו על סג'רה קרבות כבדים בין כוחות צבא ההצלה של פאוזי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קאוקג'י</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ולוחמים מכפרי הסביבה לבין חיילי חטיבת גולני שסבלו אבדות כבדות. הכפר נכבש על ידי גדוד 12 של חטיבת גולני ב-6 במאי 1948. בקרב נהרגו 20 מתושבי הכפר, וכל שאר תושביו ברחו. בתי הכפר נהרסו על ידי כוחות צה"ל.</a:t>
            </a:r>
          </a:p>
        </p:txBody>
      </p:sp>
    </p:spTree>
    <p:extLst>
      <p:ext uri="{BB962C8B-B14F-4D97-AF65-F5344CB8AC3E}">
        <p14:creationId xmlns:p14="http://schemas.microsoft.com/office/powerpoint/2010/main" val="4725968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BC2EAB-EE74-906C-DA36-83A2F5165A7D}"/>
              </a:ext>
            </a:extLst>
          </p:cNvPr>
          <p:cNvSpPr>
            <a:spLocks noGrp="1"/>
          </p:cNvSpPr>
          <p:nvPr>
            <p:ph type="title"/>
          </p:nvPr>
        </p:nvSpPr>
        <p:spPr>
          <a:xfrm>
            <a:off x="5704976" y="290456"/>
            <a:ext cx="4745182" cy="1325563"/>
          </a:xfrm>
        </p:spPr>
        <p:txBody>
          <a:bodyPr>
            <a:normAutofit/>
          </a:bodyPr>
          <a:lstStyle/>
          <a:p>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נפילתו</a:t>
            </a:r>
          </a:p>
        </p:txBody>
      </p:sp>
      <p:sp>
        <p:nvSpPr>
          <p:cNvPr id="3" name="מציין מיקום תוכן 2">
            <a:extLst>
              <a:ext uri="{FF2B5EF4-FFF2-40B4-BE49-F238E27FC236}">
                <a16:creationId xmlns:a16="http://schemas.microsoft.com/office/drawing/2014/main" id="{57CC25D2-AD18-9347-DF11-C3DF0336F62A}"/>
              </a:ext>
            </a:extLst>
          </p:cNvPr>
          <p:cNvSpPr>
            <a:spLocks noGrp="1"/>
          </p:cNvSpPr>
          <p:nvPr>
            <p:ph idx="1"/>
          </p:nvPr>
        </p:nvSpPr>
        <p:spPr>
          <a:xfrm>
            <a:off x="1117899" y="1253331"/>
            <a:ext cx="10515600" cy="4351338"/>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כוח של חטיבת כרמלי כבש את הכפר לאחר שהתגבר על התנגדות מקומית. בכפר ובשלושת המשלטים הסמוכים לו החזיקה פלוגת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חי"ם</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מתל אביב שמנתה כ- 120 איש שברשותם היה משוריין ובו מכשיר קשר ללא נשק מסייע. ב 23 ביוני 1948, בשעה 21.00 החלה הסתערות על הכפר בכוח גדול ובלווי משוריינים ותוך זמן קצר נכבש הכפר. מיד התארגנה התקפת נגד. הקרב היה קשה ונמשך כל יום ה-24 ביוני 1948. במהלך היום הוזעקו ערבים חמושים מכל כפרי הסביבה בשיטת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הפזעה</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ומספרם הגיע ל-800. כן השתתפו 200 לוחמים מצבא ההצלה של פאוזי אל </a:t>
            </a:r>
            <a:r>
              <a:rPr lang="he-IL" sz="32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קאוקג'י</a:t>
            </a: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רק לפנות בוקר ה - 25 ביוני 1948, הצליחו כוחות צה"ל מחטיבת כרמלי לכבוש את הכפר בחזרה. </a:t>
            </a:r>
          </a:p>
        </p:txBody>
      </p:sp>
    </p:spTree>
    <p:extLst>
      <p:ext uri="{BB962C8B-B14F-4D97-AF65-F5344CB8AC3E}">
        <p14:creationId xmlns:p14="http://schemas.microsoft.com/office/powerpoint/2010/main" val="29723805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B22DA2-F8A5-7074-D071-C8FD695626DF}"/>
              </a:ext>
            </a:extLst>
          </p:cNvPr>
          <p:cNvSpPr>
            <a:spLocks noGrp="1"/>
          </p:cNvSpPr>
          <p:nvPr>
            <p:ph type="title"/>
          </p:nvPr>
        </p:nvSpPr>
        <p:spPr>
          <a:xfrm>
            <a:off x="5343127" y="311337"/>
            <a:ext cx="3876176" cy="1325563"/>
          </a:xfrm>
        </p:spPr>
        <p:txBody>
          <a:bodyPr>
            <a:normAutofit/>
          </a:bodyPr>
          <a:lstStyle/>
          <a:p>
            <a:r>
              <a:rPr lang="he-IL" sz="60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נפילתו</a:t>
            </a:r>
          </a:p>
        </p:txBody>
      </p:sp>
      <p:sp>
        <p:nvSpPr>
          <p:cNvPr id="3" name="מציין מיקום תוכן 2">
            <a:extLst>
              <a:ext uri="{FF2B5EF4-FFF2-40B4-BE49-F238E27FC236}">
                <a16:creationId xmlns:a16="http://schemas.microsoft.com/office/drawing/2014/main" id="{A933C43F-4099-9E6E-A1D2-B2F7D1089F47}"/>
              </a:ext>
            </a:extLst>
          </p:cNvPr>
          <p:cNvSpPr>
            <a:spLocks noGrp="1"/>
          </p:cNvSpPr>
          <p:nvPr>
            <p:ph idx="1"/>
          </p:nvPr>
        </p:nvSpPr>
        <p:spPr>
          <a:xfrm>
            <a:off x="1337739" y="1296298"/>
            <a:ext cx="10178322" cy="3593591"/>
          </a:xfrm>
        </p:spPr>
        <p:txBody>
          <a:bodyPr>
            <a:noAutofit/>
          </a:bodyPr>
          <a:lstStyle/>
          <a:p>
            <a:pPr marL="0" indent="0">
              <a:buNone/>
            </a:pPr>
            <a:r>
              <a:rPr lang="he-IL" sz="32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בקרב נהרגו 10 חיילי צה"ל, ומהערבים נהרגו 12 לוחמים של צבא ההצלה ו-30 לוחמים כפריים. ההתקפה בוצעה על ידי צבא ההצלה תוך הפרה של ההפוגה הראשונה, תוך טענה שצבא ההצלה איננו כפוף להפוגה. בתחילת קרבות עשרת הימים הרחיב צה"ל את אחיזתו סביב בירווה וכבש מספר משלטים החולשים עליו. אולם צבא ההצלה הצליח לכבוש חזרה אחד מן המשלטים ואלו היו בידיו לזמן קצר עד קריסת צבא ההצלה בהמשך מבצע דקל. השתתף בכיבוש הכפר בירוה שבגליל המערבי, ושם נפל ב-4.7.1948 ובו ביום הובא למנוחת-עולמים בבית-הקברות בנהריה.</a:t>
            </a:r>
          </a:p>
        </p:txBody>
      </p:sp>
    </p:spTree>
    <p:extLst>
      <p:ext uri="{BB962C8B-B14F-4D97-AF65-F5344CB8AC3E}">
        <p14:creationId xmlns:p14="http://schemas.microsoft.com/office/powerpoint/2010/main" val="12832753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CC5432E-ED85-FCDB-26E8-93C2C0B86656}"/>
              </a:ext>
            </a:extLst>
          </p:cNvPr>
          <p:cNvSpPr>
            <a:spLocks noGrp="1"/>
          </p:cNvSpPr>
          <p:nvPr>
            <p:ph type="title"/>
          </p:nvPr>
        </p:nvSpPr>
        <p:spPr>
          <a:xfrm>
            <a:off x="2915322" y="345565"/>
            <a:ext cx="6093311" cy="1325563"/>
          </a:xfrm>
        </p:spPr>
        <p:txBody>
          <a:bodyPr>
            <a:noAutofit/>
          </a:bodyPr>
          <a:lstStyle/>
          <a:p>
            <a:pPr algn="r"/>
            <a:r>
              <a:rPr lang="he-IL" sz="66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בנימה אישית...</a:t>
            </a:r>
          </a:p>
        </p:txBody>
      </p:sp>
      <p:sp>
        <p:nvSpPr>
          <p:cNvPr id="3" name="מציין מיקום תוכן 2">
            <a:extLst>
              <a:ext uri="{FF2B5EF4-FFF2-40B4-BE49-F238E27FC236}">
                <a16:creationId xmlns:a16="http://schemas.microsoft.com/office/drawing/2014/main" id="{E3214129-B3C4-85E8-B6B5-124727E550F0}"/>
              </a:ext>
            </a:extLst>
          </p:cNvPr>
          <p:cNvSpPr>
            <a:spLocks noGrp="1"/>
          </p:cNvSpPr>
          <p:nvPr>
            <p:ph idx="1"/>
          </p:nvPr>
        </p:nvSpPr>
        <p:spPr>
          <a:xfrm>
            <a:off x="1581373" y="1509764"/>
            <a:ext cx="9729395" cy="1866387"/>
          </a:xfrm>
        </p:spPr>
        <p:txBody>
          <a:bodyPr>
            <a:normAutofit/>
          </a:bodyPr>
          <a:lstStyle/>
          <a:p>
            <a:pPr marL="0" indent="0">
              <a:buNone/>
            </a:pPr>
            <a:r>
              <a:rPr lang="he-IL" sz="24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ליאור-</a:t>
            </a:r>
            <a:r>
              <a:rPr lang="he-IL" sz="2400" dirty="0">
                <a:solidFill>
                  <a:schemeClr val="tx2"/>
                </a:solidFill>
                <a:latin typeface="David" panose="020E0502060401010101" pitchFamily="34" charset="-79"/>
                <a:cs typeface="David" panose="020E0502060401010101" pitchFamily="34" charset="-79"/>
              </a:rPr>
              <a:t>  </a:t>
            </a:r>
            <a:r>
              <a:rPr lang="he-IL" sz="24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קורות החיים של ישראל מעניינים, סיפור חייו קירב אותי יותר לחיילים שנפלו.</a:t>
            </a:r>
          </a:p>
          <a:p>
            <a:pPr marL="0" indent="0">
              <a:buNone/>
            </a:pPr>
            <a:r>
              <a:rPr lang="he-IL" sz="24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דור- אני חושב שישראל וריס יכול לעניין עוד המון אנשים בגלל מי שהוא היה בעברו. סיפוריו וגבורותיו גרמו לי להתעניין יותר בנופלים ובמלחמות שהיו. </a:t>
            </a:r>
          </a:p>
        </p:txBody>
      </p:sp>
      <p:pic>
        <p:nvPicPr>
          <p:cNvPr id="4" name="תמונה 3">
            <a:extLst>
              <a:ext uri="{FF2B5EF4-FFF2-40B4-BE49-F238E27FC236}">
                <a16:creationId xmlns:a16="http://schemas.microsoft.com/office/drawing/2014/main" id="{AE3692AF-8DBE-4AB0-AE99-3855927C60F5}"/>
              </a:ext>
            </a:extLst>
          </p:cNvPr>
          <p:cNvPicPr>
            <a:picLocks noChangeAspect="1"/>
          </p:cNvPicPr>
          <p:nvPr/>
        </p:nvPicPr>
        <p:blipFill>
          <a:blip r:embed="rId2"/>
          <a:stretch>
            <a:fillRect/>
          </a:stretch>
        </p:blipFill>
        <p:spPr>
          <a:xfrm>
            <a:off x="7316925" y="4835218"/>
            <a:ext cx="1987489" cy="1536910"/>
          </a:xfrm>
          <a:prstGeom prst="rect">
            <a:avLst/>
          </a:prstGeom>
        </p:spPr>
      </p:pic>
      <p:sp>
        <p:nvSpPr>
          <p:cNvPr id="5" name="Google Shape;187;p31">
            <a:extLst>
              <a:ext uri="{FF2B5EF4-FFF2-40B4-BE49-F238E27FC236}">
                <a16:creationId xmlns:a16="http://schemas.microsoft.com/office/drawing/2014/main" id="{4E972528-F13A-4CCD-9684-8010EF969861}"/>
              </a:ext>
            </a:extLst>
          </p:cNvPr>
          <p:cNvSpPr txBox="1">
            <a:spLocks/>
          </p:cNvSpPr>
          <p:nvPr/>
        </p:nvSpPr>
        <p:spPr>
          <a:xfrm>
            <a:off x="2728768" y="4962218"/>
            <a:ext cx="4311101" cy="163660"/>
          </a:xfrm>
          <a:prstGeom prst="rect">
            <a:avLst/>
          </a:prstGeom>
        </p:spPr>
        <p:txBody>
          <a:bodyPr spcFirstLastPara="1" vert="horz" wrap="square" lIns="91425" tIns="91425" rIns="91425" bIns="91425" rtlCol="0" anchor="t" anchorCtr="0">
            <a:noAutofit/>
          </a:bodyPr>
          <a:lstStyle>
            <a:lvl1pPr marL="457200" lvl="0" indent="-342900" algn="r" defTabSz="342900" rtl="1" eaLnBrk="1" latinLnBrk="0" hangingPunct="1">
              <a:spcBef>
                <a:spcPts val="0"/>
              </a:spcBef>
              <a:spcAft>
                <a:spcPts val="0"/>
              </a:spcAft>
              <a:buClr>
                <a:schemeClr val="bg2">
                  <a:lumMod val="40000"/>
                  <a:lumOff val="60000"/>
                </a:schemeClr>
              </a:buClr>
              <a:buSzPts val="1800"/>
              <a:buFont typeface="Wingdings 3" charset="2"/>
              <a:buChar char="●"/>
              <a:defRPr sz="1500" b="0" i="0" kern="1200">
                <a:solidFill>
                  <a:schemeClr val="tx1"/>
                </a:solidFill>
                <a:latin typeface="+mj-lt"/>
                <a:ea typeface="+mj-ea"/>
                <a:cs typeface="+mj-cs"/>
              </a:defRPr>
            </a:lvl1pPr>
            <a:lvl2pPr marL="914400" lvl="1"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350" b="0" i="0" kern="1200">
                <a:solidFill>
                  <a:schemeClr val="tx1"/>
                </a:solidFill>
                <a:latin typeface="+mj-lt"/>
                <a:ea typeface="+mj-ea"/>
                <a:cs typeface="+mj-cs"/>
              </a:defRPr>
            </a:lvl2pPr>
            <a:lvl3pPr marL="1371600" lvl="2"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200" b="0" i="0" kern="1200">
                <a:solidFill>
                  <a:schemeClr val="tx1"/>
                </a:solidFill>
                <a:latin typeface="+mj-lt"/>
                <a:ea typeface="+mj-ea"/>
                <a:cs typeface="+mj-cs"/>
              </a:defRPr>
            </a:lvl3pPr>
            <a:lvl4pPr marL="1828800" lvl="3"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4pPr>
            <a:lvl5pPr marL="2286000" lvl="4"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5pPr>
            <a:lvl6pPr marL="2743200" lvl="5"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6pPr>
            <a:lvl7pPr marL="3200400" lvl="6"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7pPr>
            <a:lvl8pPr marL="3657600" lvl="7"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8pPr>
            <a:lvl9pPr marL="4114800" lvl="8" indent="-317500" algn="r" defTabSz="342900" rtl="1" eaLnBrk="1" latinLnBrk="0" hangingPunct="1">
              <a:spcBef>
                <a:spcPts val="0"/>
              </a:spcBef>
              <a:spcAft>
                <a:spcPts val="0"/>
              </a:spcAft>
              <a:buClr>
                <a:schemeClr val="bg2">
                  <a:lumMod val="40000"/>
                  <a:lumOff val="60000"/>
                </a:schemeClr>
              </a:buClr>
              <a:buSzPts val="1400"/>
              <a:buFont typeface="Wingdings 3" charset="2"/>
              <a:buChar char="■"/>
              <a:defRPr sz="1050" b="0" i="0" kern="1200">
                <a:solidFill>
                  <a:schemeClr val="tx1"/>
                </a:solidFill>
                <a:latin typeface="+mj-lt"/>
                <a:ea typeface="+mj-ea"/>
                <a:cs typeface="+mj-cs"/>
              </a:defRPr>
            </a:lvl9pPr>
          </a:lstStyle>
          <a:p>
            <a:pPr marL="0" indent="0">
              <a:buNone/>
            </a:pPr>
            <a:r>
              <a:rPr lang="he-IL" sz="18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מגישים: </a:t>
            </a:r>
            <a:r>
              <a:rPr lang="he-IL" sz="18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ליליאור</a:t>
            </a:r>
            <a:r>
              <a:rPr lang="he-IL" sz="18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רון ודור </a:t>
            </a:r>
            <a:r>
              <a:rPr lang="he-IL" sz="18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קלפנר</a:t>
            </a:r>
            <a:endParaRPr lang="he-IL" sz="18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a:p>
            <a:pPr marL="0" indent="0">
              <a:buNone/>
            </a:pPr>
            <a:r>
              <a:rPr lang="he-IL" sz="18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י"א 6,  מקיף ו' ע"ש יגאל אלון</a:t>
            </a:r>
          </a:p>
          <a:p>
            <a:pPr marL="0" indent="0">
              <a:buFont typeface="Wingdings 3" charset="2"/>
              <a:buNone/>
            </a:pPr>
            <a:r>
              <a:rPr lang="he-IL" sz="18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בהדרכת: עדה הכט </a:t>
            </a:r>
            <a:r>
              <a:rPr lang="he-IL" sz="1800" dirty="0" err="1">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ברטל</a:t>
            </a:r>
            <a:r>
              <a:rPr lang="he-IL" sz="18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 וגילת פט</a:t>
            </a:r>
          </a:p>
          <a:p>
            <a:pPr marL="0" indent="0">
              <a:buFont typeface="Wingdings 3" charset="2"/>
              <a:buNone/>
            </a:pPr>
            <a:r>
              <a:rPr lang="he-IL" sz="1800" dirty="0">
                <a:solidFill>
                  <a:schemeClr val="tx2"/>
                </a:solidFill>
                <a:effectLst>
                  <a:outerShdw blurRad="38100" dist="38100" dir="2700000" algn="tl">
                    <a:srgbClr val="000000">
                      <a:alpha val="43137"/>
                    </a:srgbClr>
                  </a:outerShdw>
                </a:effectLst>
                <a:latin typeface="David" panose="020E0502060401010101" pitchFamily="34" charset="-79"/>
                <a:cs typeface="David" panose="020E0502060401010101" pitchFamily="34" charset="-79"/>
              </a:rPr>
              <a:t>יוני, 2023</a:t>
            </a:r>
          </a:p>
        </p:txBody>
      </p:sp>
    </p:spTree>
    <p:extLst>
      <p:ext uri="{BB962C8B-B14F-4D97-AF65-F5344CB8AC3E}">
        <p14:creationId xmlns:p14="http://schemas.microsoft.com/office/powerpoint/2010/main" val="35525345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30"/>
          <p:cNvPicPr preferRelativeResize="0"/>
          <p:nvPr/>
        </p:nvPicPr>
        <p:blipFill>
          <a:blip r:embed="rId3">
            <a:alphaModFix/>
          </a:blip>
          <a:stretch>
            <a:fillRect/>
          </a:stretch>
        </p:blipFill>
        <p:spPr>
          <a:xfrm>
            <a:off x="-409133" y="1"/>
            <a:ext cx="13105533" cy="7874833"/>
          </a:xfrm>
          <a:prstGeom prst="rect">
            <a:avLst/>
          </a:prstGeom>
          <a:noFill/>
          <a:ln>
            <a:noFill/>
          </a:ln>
        </p:spPr>
      </p:pic>
      <p:sp>
        <p:nvSpPr>
          <p:cNvPr id="181" name="Google Shape;181;p30"/>
          <p:cNvSpPr txBox="1">
            <a:spLocks noGrp="1"/>
          </p:cNvSpPr>
          <p:nvPr>
            <p:ph type="title"/>
          </p:nvPr>
        </p:nvSpPr>
        <p:spPr>
          <a:xfrm>
            <a:off x="5791200" y="1905962"/>
            <a:ext cx="5019843" cy="763600"/>
          </a:xfrm>
          <a:prstGeom prst="rect">
            <a:avLst/>
          </a:prstGeom>
        </p:spPr>
        <p:txBody>
          <a:bodyPr spcFirstLastPara="1" vert="horz" wrap="square" lIns="121900" tIns="121900" rIns="121900" bIns="121900" rtlCol="1" anchor="t" anchorCtr="0">
            <a:noAutofit/>
          </a:bodyPr>
          <a:lstStyle/>
          <a:p>
            <a:pPr algn="ctr"/>
            <a:r>
              <a:rPr lang="en-GB" sz="5600" dirty="0" err="1">
                <a:solidFill>
                  <a:schemeClr val="bg1">
                    <a:lumMod val="20000"/>
                    <a:lumOff val="80000"/>
                  </a:schemeClr>
                </a:solidFill>
                <a:latin typeface="David" panose="020E0502060401010101" pitchFamily="34" charset="-79"/>
                <a:cs typeface="David" panose="020E0502060401010101" pitchFamily="34" charset="-79"/>
              </a:rPr>
              <a:t>יהי</a:t>
            </a:r>
            <a:r>
              <a:rPr lang="en-GB" sz="5600" dirty="0">
                <a:solidFill>
                  <a:schemeClr val="bg1">
                    <a:lumMod val="20000"/>
                    <a:lumOff val="80000"/>
                  </a:schemeClr>
                </a:solidFill>
                <a:latin typeface="David" panose="020E0502060401010101" pitchFamily="34" charset="-79"/>
                <a:cs typeface="David" panose="020E0502060401010101" pitchFamily="34" charset="-79"/>
              </a:rPr>
              <a:t> </a:t>
            </a:r>
            <a:r>
              <a:rPr lang="en-GB" sz="5600" dirty="0" err="1">
                <a:solidFill>
                  <a:schemeClr val="bg1">
                    <a:lumMod val="20000"/>
                    <a:lumOff val="80000"/>
                  </a:schemeClr>
                </a:solidFill>
                <a:latin typeface="David" panose="020E0502060401010101" pitchFamily="34" charset="-79"/>
                <a:cs typeface="David" panose="020E0502060401010101" pitchFamily="34" charset="-79"/>
              </a:rPr>
              <a:t>זכרו</a:t>
            </a:r>
            <a:r>
              <a:rPr lang="en-GB" sz="5600" dirty="0">
                <a:solidFill>
                  <a:schemeClr val="bg1">
                    <a:lumMod val="20000"/>
                    <a:lumOff val="80000"/>
                  </a:schemeClr>
                </a:solidFill>
                <a:latin typeface="David" panose="020E0502060401010101" pitchFamily="34" charset="-79"/>
                <a:cs typeface="David" panose="020E0502060401010101" pitchFamily="34" charset="-79"/>
              </a:rPr>
              <a:t> ברוך</a:t>
            </a:r>
            <a:r>
              <a:rPr lang="he-IL" sz="5600" dirty="0">
                <a:solidFill>
                  <a:schemeClr val="bg1">
                    <a:lumMod val="20000"/>
                    <a:lumOff val="80000"/>
                  </a:schemeClr>
                </a:solidFill>
                <a:latin typeface="David" panose="020E0502060401010101" pitchFamily="34" charset="-79"/>
                <a:cs typeface="David" panose="020E0502060401010101" pitchFamily="34" charset="-79"/>
              </a:rPr>
              <a:t>!</a:t>
            </a:r>
            <a:endParaRPr sz="5600" dirty="0">
              <a:solidFill>
                <a:schemeClr val="bg1">
                  <a:lumMod val="20000"/>
                  <a:lumOff val="80000"/>
                </a:schemeClr>
              </a:solidFill>
              <a:latin typeface="David" panose="020E0502060401010101" pitchFamily="34" charset="-79"/>
              <a:cs typeface="David" panose="020E0502060401010101" pitchFamily="34" charset="-79"/>
            </a:endParaRPr>
          </a:p>
        </p:txBody>
      </p:sp>
    </p:spTree>
  </p:cSld>
  <p:clrMapOvr>
    <a:masterClrMapping/>
  </p:clrMapOvr>
</p:sld>
</file>

<file path=ppt/theme/theme1.xml><?xml version="1.0" encoding="utf-8"?>
<a:theme xmlns:a="http://schemas.openxmlformats.org/drawingml/2006/main" name="תג">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תג">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תג">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תג</Template>
  <TotalTime>124</TotalTime>
  <Words>1221</Words>
  <Application>Microsoft Office PowerPoint</Application>
  <PresentationFormat>מסך רחב</PresentationFormat>
  <Paragraphs>57</Paragraphs>
  <Slides>18</Slides>
  <Notes>1</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18</vt:i4>
      </vt:variant>
    </vt:vector>
  </HeadingPairs>
  <TitlesOfParts>
    <vt:vector size="27" baseType="lpstr">
      <vt:lpstr>Arial</vt:lpstr>
      <vt:lpstr>Calibri</vt:lpstr>
      <vt:lpstr>David</vt:lpstr>
      <vt:lpstr>FbDiploma Regular</vt:lpstr>
      <vt:lpstr>Garamond</vt:lpstr>
      <vt:lpstr>Gill Sans MT</vt:lpstr>
      <vt:lpstr>Impact</vt:lpstr>
      <vt:lpstr>Wingdings 3</vt:lpstr>
      <vt:lpstr>תג</vt:lpstr>
      <vt:lpstr>מצגת של PowerPoint‏</vt:lpstr>
      <vt:lpstr>טוראי ישראל וריס</vt:lpstr>
      <vt:lpstr>ילדותו ונעוריו</vt:lpstr>
      <vt:lpstr>השירות הצבאי</vt:lpstr>
      <vt:lpstr>השירות הצבאי</vt:lpstr>
      <vt:lpstr>ההגנה</vt:lpstr>
      <vt:lpstr>חטיבת כרמלי</vt:lpstr>
      <vt:lpstr>מצגת של PowerPoint‏</vt:lpstr>
      <vt:lpstr>מצגת של PowerPoint‏</vt:lpstr>
      <vt:lpstr>מצגת של PowerPoint‏</vt:lpstr>
      <vt:lpstr>קרבות טול כרם</vt:lpstr>
      <vt:lpstr>קרבות טול כרם</vt:lpstr>
      <vt:lpstr>סג'רה</vt:lpstr>
      <vt:lpstr>סג'רה</vt:lpstr>
      <vt:lpstr>נפילתו</vt:lpstr>
      <vt:lpstr>נפילתו</vt:lpstr>
      <vt:lpstr>בנימה אישית...</vt:lpstr>
      <vt:lpstr>יהי זכרו ברוך!</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ישראל וריס</dc:title>
  <dc:creator>מור אבן דנן</dc:creator>
  <cp:lastModifiedBy>מור אבן דנן</cp:lastModifiedBy>
  <cp:revision>10</cp:revision>
  <dcterms:modified xsi:type="dcterms:W3CDTF">2023-07-02T07:32:10Z</dcterms:modified>
</cp:coreProperties>
</file>