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notesMasterIdLst>
    <p:notesMasterId r:id="rId29"/>
  </p:notesMasterIdLst>
  <p:sldIdLst>
    <p:sldId id="256" r:id="rId2"/>
    <p:sldId id="269" r:id="rId3"/>
    <p:sldId id="273" r:id="rId4"/>
    <p:sldId id="270" r:id="rId5"/>
    <p:sldId id="286" r:id="rId6"/>
    <p:sldId id="257" r:id="rId7"/>
    <p:sldId id="271" r:id="rId8"/>
    <p:sldId id="258" r:id="rId9"/>
    <p:sldId id="274" r:id="rId10"/>
    <p:sldId id="259" r:id="rId11"/>
    <p:sldId id="275" r:id="rId12"/>
    <p:sldId id="277" r:id="rId13"/>
    <p:sldId id="276" r:id="rId14"/>
    <p:sldId id="261" r:id="rId15"/>
    <p:sldId id="272" r:id="rId16"/>
    <p:sldId id="262" r:id="rId17"/>
    <p:sldId id="280" r:id="rId18"/>
    <p:sldId id="282" r:id="rId19"/>
    <p:sldId id="281" r:id="rId20"/>
    <p:sldId id="285" r:id="rId21"/>
    <p:sldId id="284" r:id="rId22"/>
    <p:sldId id="263" r:id="rId23"/>
    <p:sldId id="264" r:id="rId24"/>
    <p:sldId id="265" r:id="rId25"/>
    <p:sldId id="266" r:id="rId26"/>
    <p:sldId id="267" r:id="rId27"/>
    <p:sldId id="268" r:id="rId28"/>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1" autoAdjust="0"/>
    <p:restoredTop sz="94671" autoAdjust="0"/>
  </p:normalViewPr>
  <p:slideViewPr>
    <p:cSldViewPr>
      <p:cViewPr varScale="1">
        <p:scale>
          <a:sx n="70" d="100"/>
          <a:sy n="70" d="100"/>
        </p:scale>
        <p:origin x="82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93B65EFA-78F5-41B3-AD74-2EEC7E1682D6}" type="datetimeFigureOut">
              <a:rPr lang="he-IL" smtClean="0"/>
              <a:t>י"ז/אדר/תשע"ה</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DE5B681-15DA-45DB-BDED-354BABDB4E58}" type="slidenum">
              <a:rPr lang="he-IL" smtClean="0"/>
              <a:t>‹#›</a:t>
            </a:fld>
            <a:endParaRPr lang="he-IL"/>
          </a:p>
        </p:txBody>
      </p:sp>
    </p:spTree>
    <p:extLst>
      <p:ext uri="{BB962C8B-B14F-4D97-AF65-F5344CB8AC3E}">
        <p14:creationId xmlns:p14="http://schemas.microsoft.com/office/powerpoint/2010/main" val="14777851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9" name="כותרת משנה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he-IL" smtClean="0"/>
              <a:t>לחץ כדי לערוך סגנון כותרת משנה של תבנית בסיס</a:t>
            </a:r>
            <a:endParaRPr kumimoji="0" lang="en-US"/>
          </a:p>
        </p:txBody>
      </p:sp>
      <p:sp>
        <p:nvSpPr>
          <p:cNvPr id="28" name="כותרת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he-IL" smtClean="0"/>
              <a:t>לחץ כדי לערוך סגנון כותרת של תבנית בסיס</a:t>
            </a:r>
            <a:endParaRPr kumimoji="0" lang="en-US"/>
          </a:p>
        </p:txBody>
      </p:sp>
      <p:cxnSp>
        <p:nvCxnSpPr>
          <p:cNvPr id="8" name="מחבר ישר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מחבר ישר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אליפסה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מציין מיקום של תאריך 14"/>
          <p:cNvSpPr>
            <a:spLocks noGrp="1"/>
          </p:cNvSpPr>
          <p:nvPr>
            <p:ph type="dt" sz="half" idx="10"/>
          </p:nvPr>
        </p:nvSpPr>
        <p:spPr/>
        <p:txBody>
          <a:bodyPr/>
          <a:lstStyle/>
          <a:p>
            <a:fld id="{4E7438E1-117D-44FB-AC24-B79D899BA877}" type="datetimeFigureOut">
              <a:rPr lang="he-IL" smtClean="0"/>
              <a:pPr/>
              <a:t>י"ז/אדר/תשע"ה</a:t>
            </a:fld>
            <a:endParaRPr lang="he-IL"/>
          </a:p>
        </p:txBody>
      </p:sp>
      <p:sp>
        <p:nvSpPr>
          <p:cNvPr id="16" name="מציין מיקום של מספר שקופית 15"/>
          <p:cNvSpPr>
            <a:spLocks noGrp="1"/>
          </p:cNvSpPr>
          <p:nvPr>
            <p:ph type="sldNum" sz="quarter" idx="11"/>
          </p:nvPr>
        </p:nvSpPr>
        <p:spPr/>
        <p:txBody>
          <a:bodyPr/>
          <a:lstStyle/>
          <a:p>
            <a:fld id="{DAF22AC9-109E-4E4D-92F9-530E51D9A3A2}" type="slidenum">
              <a:rPr lang="he-IL" smtClean="0"/>
              <a:pPr/>
              <a:t>‹#›</a:t>
            </a:fld>
            <a:endParaRPr lang="he-IL"/>
          </a:p>
        </p:txBody>
      </p:sp>
      <p:sp>
        <p:nvSpPr>
          <p:cNvPr id="17" name="מציין מיקום של כותרת תחתונה 16"/>
          <p:cNvSpPr>
            <a:spLocks noGrp="1"/>
          </p:cNvSpPr>
          <p:nvPr>
            <p:ph type="ftr" sz="quarter" idx="12"/>
          </p:nvPr>
        </p:nvSpPr>
        <p:spPr/>
        <p:txBody>
          <a:bodyPr/>
          <a:lstStyle/>
          <a:p>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9" name="מציין מיקום תוכן 8"/>
          <p:cNvSpPr>
            <a:spLocks noGrp="1"/>
          </p:cNvSpPr>
          <p:nvPr>
            <p:ph idx="1"/>
          </p:nvPr>
        </p:nvSpPr>
        <p:spPr>
          <a:xfrm>
            <a:off x="457200" y="1524000"/>
            <a:ext cx="8229600" cy="4572000"/>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14" name="מציין מיקום של תאריך 13"/>
          <p:cNvSpPr>
            <a:spLocks noGrp="1"/>
          </p:cNvSpPr>
          <p:nvPr>
            <p:ph type="dt" sz="half" idx="14"/>
          </p:nvPr>
        </p:nvSpPr>
        <p:spPr/>
        <p:txBody>
          <a:bodyPr/>
          <a:lstStyle/>
          <a:p>
            <a:fld id="{4E7438E1-117D-44FB-AC24-B79D899BA877}" type="datetimeFigureOut">
              <a:rPr lang="he-IL" smtClean="0"/>
              <a:pPr/>
              <a:t>י"ז/אדר/תשע"ה</a:t>
            </a:fld>
            <a:endParaRPr lang="he-IL"/>
          </a:p>
        </p:txBody>
      </p:sp>
      <p:sp>
        <p:nvSpPr>
          <p:cNvPr id="15" name="מציין מיקום של מספר שקופית 14"/>
          <p:cNvSpPr>
            <a:spLocks noGrp="1"/>
          </p:cNvSpPr>
          <p:nvPr>
            <p:ph type="sldNum" sz="quarter" idx="15"/>
          </p:nvPr>
        </p:nvSpPr>
        <p:spPr/>
        <p:txBody>
          <a:bodyPr/>
          <a:lstStyle>
            <a:lvl1pPr algn="ctr">
              <a:defRPr/>
            </a:lvl1pPr>
          </a:lstStyle>
          <a:p>
            <a:fld id="{DAF22AC9-109E-4E4D-92F9-530E51D9A3A2}" type="slidenum">
              <a:rPr lang="he-IL" smtClean="0"/>
              <a:pPr/>
              <a:t>‹#›</a:t>
            </a:fld>
            <a:endParaRPr lang="he-IL"/>
          </a:p>
        </p:txBody>
      </p:sp>
      <p:sp>
        <p:nvSpPr>
          <p:cNvPr id="16" name="מציין מיקום של כותרת תחתונה 15"/>
          <p:cNvSpPr>
            <a:spLocks noGrp="1"/>
          </p:cNvSpPr>
          <p:nvPr>
            <p:ph type="ftr" sz="quarter" idx="16"/>
          </p:nvPr>
        </p:nvSpPr>
        <p:spPr/>
        <p:txBody>
          <a:bodyPr/>
          <a:lstStyle/>
          <a:p>
            <a:endParaRPr lang="he-IL"/>
          </a:p>
        </p:txBody>
      </p:sp>
      <p:sp>
        <p:nvSpPr>
          <p:cNvPr id="17" name="כותרת 16"/>
          <p:cNvSpPr>
            <a:spLocks noGrp="1"/>
          </p:cNvSpPr>
          <p:nvPr>
            <p:ph type="title"/>
          </p:nvPr>
        </p:nvSpPr>
        <p:spPr/>
        <p:txBody>
          <a:bodyPr rtlCol="0" anchor="b" anchorCtr="0"/>
          <a:lstStyle/>
          <a:p>
            <a:r>
              <a:rPr kumimoji="0" lang="he-IL" smtClean="0"/>
              <a:t>לחץ כדי לערוך סגנון כותרת של תבנית בסיס</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4" name="מציין מיקום של תאריך 3"/>
          <p:cNvSpPr>
            <a:spLocks noGrp="1"/>
          </p:cNvSpPr>
          <p:nvPr>
            <p:ph type="dt" sz="half" idx="10"/>
          </p:nvPr>
        </p:nvSpPr>
        <p:spPr/>
        <p:txBody>
          <a:bodyPr/>
          <a:lstStyle/>
          <a:p>
            <a:fld id="{4E7438E1-117D-44FB-AC24-B79D899BA877}" type="datetimeFigureOut">
              <a:rPr lang="he-IL" smtClean="0"/>
              <a:pPr/>
              <a:t>י"ז/אדר/תשע"ה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DAF22AC9-109E-4E4D-92F9-530E51D9A3A2}" type="slidenum">
              <a:rPr lang="he-IL" smtClean="0"/>
              <a:pPr/>
              <a:t>‹#›</a:t>
            </a:fld>
            <a:endParaRPr lang="he-IL"/>
          </a:p>
        </p:txBody>
      </p:sp>
      <p:sp>
        <p:nvSpPr>
          <p:cNvPr id="2" name="כותרת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e-IL" smtClean="0"/>
              <a:t>לחץ כדי לערוך סגנונות טקסט של תבנית בסיס</a:t>
            </a:r>
          </a:p>
        </p:txBody>
      </p:sp>
      <p:cxnSp>
        <p:nvCxnSpPr>
          <p:cNvPr id="7" name="מחבר ישר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5" name="מציין מיקום של תאריך 4"/>
          <p:cNvSpPr>
            <a:spLocks noGrp="1"/>
          </p:cNvSpPr>
          <p:nvPr>
            <p:ph type="dt" sz="half" idx="10"/>
          </p:nvPr>
        </p:nvSpPr>
        <p:spPr/>
        <p:txBody>
          <a:bodyPr/>
          <a:lstStyle/>
          <a:p>
            <a:fld id="{4E7438E1-117D-44FB-AC24-B79D899BA877}" type="datetimeFigureOut">
              <a:rPr lang="he-IL" smtClean="0"/>
              <a:pPr/>
              <a:t>י"ז/אדר/תשע"ה</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DAF22AC9-109E-4E4D-92F9-530E51D9A3A2}" type="slidenum">
              <a:rPr lang="he-IL" smtClean="0"/>
              <a:pPr/>
              <a:t>‹#›</a:t>
            </a:fld>
            <a:endParaRPr lang="he-IL"/>
          </a:p>
        </p:txBody>
      </p:sp>
      <p:sp>
        <p:nvSpPr>
          <p:cNvPr id="2" name="כותרת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11" name="מציין מיקום תוכן 10"/>
          <p:cNvSpPr>
            <a:spLocks noGrp="1"/>
          </p:cNvSpPr>
          <p:nvPr>
            <p:ph sz="half" idx="1"/>
          </p:nvPr>
        </p:nvSpPr>
        <p:spPr>
          <a:xfrm>
            <a:off x="457200" y="1524000"/>
            <a:ext cx="4059936" cy="4572000"/>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13" name="מציין מיקום תוכן 12"/>
          <p:cNvSpPr>
            <a:spLocks noGrp="1"/>
          </p:cNvSpPr>
          <p:nvPr>
            <p:ph sz="half" idx="2"/>
          </p:nvPr>
        </p:nvSpPr>
        <p:spPr>
          <a:xfrm>
            <a:off x="4648200" y="1524000"/>
            <a:ext cx="4059936" cy="4572000"/>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9" name="מציין מיקום של מספר שקופית 8"/>
          <p:cNvSpPr>
            <a:spLocks noGrp="1"/>
          </p:cNvSpPr>
          <p:nvPr>
            <p:ph type="sldNum" sz="quarter" idx="12"/>
          </p:nvPr>
        </p:nvSpPr>
        <p:spPr/>
        <p:txBody>
          <a:bodyPr/>
          <a:lstStyle/>
          <a:p>
            <a:fld id="{DAF22AC9-109E-4E4D-92F9-530E51D9A3A2}" type="slidenum">
              <a:rPr lang="he-IL" smtClean="0"/>
              <a:pPr/>
              <a:t>‹#›</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7" name="מציין מיקום של תאריך 6"/>
          <p:cNvSpPr>
            <a:spLocks noGrp="1"/>
          </p:cNvSpPr>
          <p:nvPr>
            <p:ph type="dt" sz="half" idx="10"/>
          </p:nvPr>
        </p:nvSpPr>
        <p:spPr/>
        <p:txBody>
          <a:bodyPr/>
          <a:lstStyle/>
          <a:p>
            <a:fld id="{4E7438E1-117D-44FB-AC24-B79D899BA877}" type="datetimeFigureOut">
              <a:rPr lang="he-IL" smtClean="0"/>
              <a:pPr/>
              <a:t>י"ז/אדר/תשע"ה</a:t>
            </a:fld>
            <a:endParaRPr lang="he-IL"/>
          </a:p>
        </p:txBody>
      </p:sp>
      <p:sp>
        <p:nvSpPr>
          <p:cNvPr id="3" name="מציין מיקום טקסט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e-IL" smtClean="0"/>
              <a:t>לחץ כדי לערוך סגנונות טקסט של תבנית בסיס</a:t>
            </a:r>
          </a:p>
        </p:txBody>
      </p:sp>
      <p:sp>
        <p:nvSpPr>
          <p:cNvPr id="32" name="מציין מיקום תוכן 31"/>
          <p:cNvSpPr>
            <a:spLocks noGrp="1"/>
          </p:cNvSpPr>
          <p:nvPr>
            <p:ph sz="half" idx="2"/>
          </p:nvPr>
        </p:nvSpPr>
        <p:spPr>
          <a:xfrm>
            <a:off x="457200" y="2201896"/>
            <a:ext cx="4038600" cy="3913632"/>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34" name="מציין מיקום תוכן 33"/>
          <p:cNvSpPr>
            <a:spLocks noGrp="1"/>
          </p:cNvSpPr>
          <p:nvPr>
            <p:ph sz="quarter" idx="4"/>
          </p:nvPr>
        </p:nvSpPr>
        <p:spPr>
          <a:xfrm>
            <a:off x="4649788" y="2201896"/>
            <a:ext cx="4038600" cy="3913632"/>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2" name="כותרת 1"/>
          <p:cNvSpPr>
            <a:spLocks noGrp="1"/>
          </p:cNvSpPr>
          <p:nvPr>
            <p:ph type="title"/>
          </p:nvPr>
        </p:nvSpPr>
        <p:spPr>
          <a:xfrm>
            <a:off x="457200" y="155448"/>
            <a:ext cx="8229600" cy="1143000"/>
          </a:xfrm>
        </p:spPr>
        <p:txBody>
          <a:bodyPr anchor="b" anchorCtr="0"/>
          <a:lstStyle>
            <a:lvl1pPr>
              <a:defRPr/>
            </a:lvl1pPr>
          </a:lstStyle>
          <a:p>
            <a:r>
              <a:rPr kumimoji="0" lang="he-IL" smtClean="0"/>
              <a:t>לחץ כדי לערוך סגנון כותרת של תבנית בסיס</a:t>
            </a:r>
            <a:endParaRPr kumimoji="0" lang="en-US"/>
          </a:p>
        </p:txBody>
      </p:sp>
      <p:sp>
        <p:nvSpPr>
          <p:cNvPr id="12" name="מציין מיקום טקסט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e-IL" smtClean="0"/>
              <a:t>לחץ כדי לערוך סגנונות טקסט של תבנית בסיס</a:t>
            </a:r>
          </a:p>
        </p:txBody>
      </p:sp>
      <p:cxnSp>
        <p:nvCxnSpPr>
          <p:cNvPr id="10" name="מחבר ישר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מחבר ישר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3" name="מציין מיקום של תאריך 2"/>
          <p:cNvSpPr>
            <a:spLocks noGrp="1"/>
          </p:cNvSpPr>
          <p:nvPr>
            <p:ph type="dt" sz="half" idx="10"/>
          </p:nvPr>
        </p:nvSpPr>
        <p:spPr/>
        <p:txBody>
          <a:bodyPr/>
          <a:lstStyle/>
          <a:p>
            <a:fld id="{4E7438E1-117D-44FB-AC24-B79D899BA877}" type="datetimeFigureOut">
              <a:rPr lang="he-IL" smtClean="0"/>
              <a:pPr/>
              <a:t>י"ז/אדר/תשע"ה</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DAF22AC9-109E-4E4D-92F9-530E51D9A3A2}" type="slidenum">
              <a:rPr lang="he-IL" smtClean="0"/>
              <a:pPr/>
              <a:t>‹#›</a:t>
            </a:fld>
            <a:endParaRPr lang="he-IL"/>
          </a:p>
        </p:txBody>
      </p:sp>
      <p:sp>
        <p:nvSpPr>
          <p:cNvPr id="2" name="כותרת 1"/>
          <p:cNvSpPr>
            <a:spLocks noGrp="1"/>
          </p:cNvSpPr>
          <p:nvPr>
            <p:ph type="title"/>
          </p:nvPr>
        </p:nvSpPr>
        <p:spPr/>
        <p:txBody>
          <a:bodyPr/>
          <a:lstStyle/>
          <a:p>
            <a:r>
              <a:rPr kumimoji="0" lang="he-IL" smtClean="0"/>
              <a:t>לחץ כדי לערוך סגנון כותרת של תבנית בסיס</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4E7438E1-117D-44FB-AC24-B79D899BA877}" type="datetimeFigureOut">
              <a:rPr lang="he-IL" smtClean="0"/>
              <a:pPr/>
              <a:t>י"ז/אדר/תשע"ה</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DAF22AC9-109E-4E4D-92F9-530E51D9A3A2}" type="slidenum">
              <a:rPr lang="he-IL" smtClean="0"/>
              <a:pPr/>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29" name="מציין מיקום תוכן 28"/>
          <p:cNvSpPr>
            <a:spLocks noGrp="1"/>
          </p:cNvSpPr>
          <p:nvPr>
            <p:ph sz="quarter" idx="1"/>
          </p:nvPr>
        </p:nvSpPr>
        <p:spPr>
          <a:xfrm>
            <a:off x="457200" y="457200"/>
            <a:ext cx="6248400" cy="5715000"/>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3" name="מציין מיקום טקסט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he-IL" smtClean="0"/>
              <a:t>לחץ כדי לערוך סגנונות טקסט של תבנית בסיס</a:t>
            </a:r>
          </a:p>
        </p:txBody>
      </p:sp>
      <p:sp>
        <p:nvSpPr>
          <p:cNvPr id="31" name="כותרת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he-IL" smtClean="0"/>
              <a:t>לחץ כדי לערוך סגנון כותרת של תבנית בסיס</a:t>
            </a:r>
            <a:endParaRPr kumimoji="0" lang="en-US"/>
          </a:p>
        </p:txBody>
      </p:sp>
      <p:sp>
        <p:nvSpPr>
          <p:cNvPr id="8" name="מציין מיקום של תאריך 7"/>
          <p:cNvSpPr>
            <a:spLocks noGrp="1"/>
          </p:cNvSpPr>
          <p:nvPr>
            <p:ph type="dt" sz="half" idx="14"/>
          </p:nvPr>
        </p:nvSpPr>
        <p:spPr/>
        <p:txBody>
          <a:bodyPr/>
          <a:lstStyle/>
          <a:p>
            <a:fld id="{4E7438E1-117D-44FB-AC24-B79D899BA877}" type="datetimeFigureOut">
              <a:rPr lang="he-IL" smtClean="0"/>
              <a:pPr/>
              <a:t>י"ז/אדר/תשע"ה</a:t>
            </a:fld>
            <a:endParaRPr lang="he-IL"/>
          </a:p>
        </p:txBody>
      </p:sp>
      <p:sp>
        <p:nvSpPr>
          <p:cNvPr id="9" name="מציין מיקום של מספר שקופית 8"/>
          <p:cNvSpPr>
            <a:spLocks noGrp="1"/>
          </p:cNvSpPr>
          <p:nvPr>
            <p:ph type="sldNum" sz="quarter" idx="15"/>
          </p:nvPr>
        </p:nvSpPr>
        <p:spPr/>
        <p:txBody>
          <a:bodyPr/>
          <a:lstStyle/>
          <a:p>
            <a:fld id="{DAF22AC9-109E-4E4D-92F9-530E51D9A3A2}" type="slidenum">
              <a:rPr lang="he-IL" smtClean="0"/>
              <a:pPr/>
              <a:t>‹#›</a:t>
            </a:fld>
            <a:endParaRPr lang="he-IL"/>
          </a:p>
        </p:txBody>
      </p:sp>
      <p:sp>
        <p:nvSpPr>
          <p:cNvPr id="10" name="מציין מיקום של כותרת תחתונה 9"/>
          <p:cNvSpPr>
            <a:spLocks noGrp="1"/>
          </p:cNvSpPr>
          <p:nvPr>
            <p:ph type="ftr" sz="quarter" idx="16"/>
          </p:nvPr>
        </p:nvSpPr>
        <p:spPr/>
        <p:txBody>
          <a:bodyPr/>
          <a:lstStyle/>
          <a:p>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he-IL" smtClean="0"/>
              <a:t>לחץ כדי לערוך סגנון כותרת של תבנית בסיס</a:t>
            </a:r>
            <a:endParaRPr kumimoji="0" lang="en-US"/>
          </a:p>
        </p:txBody>
      </p:sp>
      <p:sp>
        <p:nvSpPr>
          <p:cNvPr id="3" name="מציין מיקום של תמונה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he-IL" smtClean="0"/>
              <a:t>לחץ על הסמל כדי להוסיף תמונה</a:t>
            </a:r>
            <a:endParaRPr kumimoji="0" lang="en-US"/>
          </a:p>
        </p:txBody>
      </p:sp>
      <p:sp>
        <p:nvSpPr>
          <p:cNvPr id="4" name="מציין מיקום טקסט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he-IL" smtClean="0"/>
              <a:t>לחץ כדי לערוך סגנונות טקסט של תבנית בסיס</a:t>
            </a:r>
          </a:p>
        </p:txBody>
      </p:sp>
      <p:sp>
        <p:nvSpPr>
          <p:cNvPr id="8" name="מציין מיקום של תאריך 7"/>
          <p:cNvSpPr>
            <a:spLocks noGrp="1"/>
          </p:cNvSpPr>
          <p:nvPr>
            <p:ph type="dt" sz="half" idx="10"/>
          </p:nvPr>
        </p:nvSpPr>
        <p:spPr/>
        <p:txBody>
          <a:bodyPr/>
          <a:lstStyle/>
          <a:p>
            <a:fld id="{4E7438E1-117D-44FB-AC24-B79D899BA877}" type="datetimeFigureOut">
              <a:rPr lang="he-IL" smtClean="0"/>
              <a:pPr/>
              <a:t>י"ז/אדר/תשע"ה</a:t>
            </a:fld>
            <a:endParaRPr lang="he-IL"/>
          </a:p>
        </p:txBody>
      </p:sp>
      <p:sp>
        <p:nvSpPr>
          <p:cNvPr id="9" name="מציין מיקום של מספר שקופית 8"/>
          <p:cNvSpPr>
            <a:spLocks noGrp="1"/>
          </p:cNvSpPr>
          <p:nvPr>
            <p:ph type="sldNum" sz="quarter" idx="11"/>
          </p:nvPr>
        </p:nvSpPr>
        <p:spPr/>
        <p:txBody>
          <a:bodyPr/>
          <a:lstStyle/>
          <a:p>
            <a:fld id="{DAF22AC9-109E-4E4D-92F9-530E51D9A3A2}" type="slidenum">
              <a:rPr lang="he-IL" smtClean="0"/>
              <a:pPr/>
              <a:t>‹#›</a:t>
            </a:fld>
            <a:endParaRPr lang="he-IL"/>
          </a:p>
        </p:txBody>
      </p:sp>
      <p:sp>
        <p:nvSpPr>
          <p:cNvPr id="10" name="מציין מיקום של כותרת תחתונה 9"/>
          <p:cNvSpPr>
            <a:spLocks noGrp="1"/>
          </p:cNvSpPr>
          <p:nvPr>
            <p:ph type="ftr" sz="quarter" idx="12"/>
          </p:nvPr>
        </p:nvSpPr>
        <p:spPr/>
        <p:txBody>
          <a:bodyPr/>
          <a:lstStyle/>
          <a:p>
            <a:endParaRPr lang="he-I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p:txBody>
          <a:bodyPr vert="eaVer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p>
            <a:fld id="{4E7438E1-117D-44FB-AC24-B79D899BA877}" type="datetimeFigureOut">
              <a:rPr lang="he-IL" smtClean="0"/>
              <a:pPr/>
              <a:t>י"ז/אדר/תשע"ה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DAF22AC9-109E-4E4D-92F9-530E51D9A3A2}" type="slidenum">
              <a:rPr lang="he-IL" smtClean="0"/>
              <a:pPr/>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kumimoji="0" lang="he-IL" smtClean="0"/>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p>
            <a:fld id="{4E7438E1-117D-44FB-AC24-B79D899BA877}" type="datetimeFigureOut">
              <a:rPr lang="he-IL" smtClean="0"/>
              <a:pPr/>
              <a:t>י"ז/אדר/תשע"ה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DAF22AC9-109E-4E4D-92F9-530E51D9A3A2}" type="slidenum">
              <a:rPr lang="he-IL" smtClean="0"/>
              <a:pPr/>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מציין מיקום טקסט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he-IL" smtClean="0"/>
              <a:t>לחץ כדי לערוך סגנונות טקסט של תבנית בסיס</a:t>
            </a:r>
          </a:p>
          <a:p>
            <a:pPr lvl="1" eaLnBrk="1" latinLnBrk="0" hangingPunct="1"/>
            <a:r>
              <a:rPr kumimoji="0" lang="he-IL" smtClean="0"/>
              <a:t>רמה שנייה</a:t>
            </a:r>
          </a:p>
          <a:p>
            <a:pPr lvl="2" eaLnBrk="1" latinLnBrk="0" hangingPunct="1"/>
            <a:r>
              <a:rPr kumimoji="0" lang="he-IL" smtClean="0"/>
              <a:t>רמה שלישית</a:t>
            </a:r>
          </a:p>
          <a:p>
            <a:pPr lvl="3" eaLnBrk="1" latinLnBrk="0" hangingPunct="1"/>
            <a:r>
              <a:rPr kumimoji="0" lang="he-IL" smtClean="0"/>
              <a:t>רמה רביעית</a:t>
            </a:r>
          </a:p>
          <a:p>
            <a:pPr lvl="4" eaLnBrk="1" latinLnBrk="0" hangingPunct="1"/>
            <a:r>
              <a:rPr kumimoji="0" lang="he-IL" smtClean="0"/>
              <a:t>רמה חמישית</a:t>
            </a:r>
            <a:endParaRPr kumimoji="0" lang="en-US"/>
          </a:p>
        </p:txBody>
      </p:sp>
      <p:sp>
        <p:nvSpPr>
          <p:cNvPr id="24" name="מציין מיקום של תאריך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4E7438E1-117D-44FB-AC24-B79D899BA877}" type="datetimeFigureOut">
              <a:rPr lang="he-IL" smtClean="0"/>
              <a:pPr/>
              <a:t>י"ז/אדר/תשע"ה</a:t>
            </a:fld>
            <a:endParaRPr lang="he-IL"/>
          </a:p>
        </p:txBody>
      </p:sp>
      <p:sp>
        <p:nvSpPr>
          <p:cNvPr id="10" name="מציין מיקום של כותרת תחתונה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he-IL"/>
          </a:p>
        </p:txBody>
      </p:sp>
      <p:sp>
        <p:nvSpPr>
          <p:cNvPr id="22" name="מציין מיקום של מספר שקופית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DAF22AC9-109E-4E4D-92F9-530E51D9A3A2}" type="slidenum">
              <a:rPr lang="he-IL" smtClean="0"/>
              <a:pPr/>
              <a:t>‹#›</a:t>
            </a:fld>
            <a:endParaRPr lang="he-IL"/>
          </a:p>
        </p:txBody>
      </p:sp>
      <p:sp>
        <p:nvSpPr>
          <p:cNvPr id="5" name="מציין מיקום של כותרת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he-IL" smtClean="0"/>
              <a:t>לחץ כדי לערוך סגנון כותרת של תבנית בסיס</a:t>
            </a:r>
            <a:endParaRPr kumimoji="0"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r" rtl="1"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r" rtl="1"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r" rtl="1"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r" rtl="1"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r" rtl="1"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r" rtl="1"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r" rtl="1"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9.xm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descr="19.jpg"/>
          <p:cNvPicPr>
            <a:picLocks noChangeAspect="1"/>
          </p:cNvPicPr>
          <p:nvPr/>
        </p:nvPicPr>
        <p:blipFill>
          <a:blip r:embed="rId4" cstate="print"/>
          <a:stretch>
            <a:fillRect/>
          </a:stretch>
        </p:blipFill>
        <p:spPr>
          <a:xfrm>
            <a:off x="0" y="0"/>
            <a:ext cx="9144000" cy="6858000"/>
          </a:xfrm>
          <a:prstGeom prst="rect">
            <a:avLst/>
          </a:prstGeom>
        </p:spPr>
      </p:pic>
      <p:sp>
        <p:nvSpPr>
          <p:cNvPr id="3" name="כותרת משנה 2"/>
          <p:cNvSpPr>
            <a:spLocks noGrp="1"/>
          </p:cNvSpPr>
          <p:nvPr>
            <p:ph type="subTitle" idx="1"/>
          </p:nvPr>
        </p:nvSpPr>
        <p:spPr>
          <a:xfrm>
            <a:off x="1371600" y="2420888"/>
            <a:ext cx="6400800" cy="2760712"/>
          </a:xfrm>
        </p:spPr>
        <p:txBody>
          <a:bodyPr/>
          <a:lstStyle/>
          <a:p>
            <a:r>
              <a:rPr lang="he-IL" sz="4000" b="1" dirty="0" smtClean="0">
                <a:solidFill>
                  <a:schemeClr val="bg1"/>
                </a:solidFill>
                <a:latin typeface="Guttman Adii" pitchFamily="2" charset="-79"/>
                <a:cs typeface="Guttman Adii" pitchFamily="2" charset="-79"/>
              </a:rPr>
              <a:t>נולד ב-ד בחשוון תרפ"ה 1925</a:t>
            </a:r>
          </a:p>
          <a:p>
            <a:r>
              <a:rPr lang="he-IL" sz="4000" b="1" dirty="0" smtClean="0">
                <a:solidFill>
                  <a:schemeClr val="bg1"/>
                </a:solidFill>
                <a:latin typeface="Guttman Adii" pitchFamily="2" charset="-79"/>
                <a:cs typeface="Guttman Adii" pitchFamily="2" charset="-79"/>
              </a:rPr>
              <a:t>נפל: י"ג באייר תש"ח 1948</a:t>
            </a:r>
            <a:endParaRPr lang="he-IL" sz="4000" b="1" dirty="0">
              <a:solidFill>
                <a:schemeClr val="bg1"/>
              </a:solidFill>
              <a:latin typeface="Guttman Adii" pitchFamily="2" charset="-79"/>
              <a:cs typeface="Guttman Adii" pitchFamily="2" charset="-79"/>
            </a:endParaRPr>
          </a:p>
        </p:txBody>
      </p:sp>
      <p:sp>
        <p:nvSpPr>
          <p:cNvPr id="2" name="כותרת 1"/>
          <p:cNvSpPr>
            <a:spLocks noGrp="1"/>
          </p:cNvSpPr>
          <p:nvPr>
            <p:ph type="ctrTitle"/>
          </p:nvPr>
        </p:nvSpPr>
        <p:spPr>
          <a:xfrm>
            <a:off x="755576" y="908721"/>
            <a:ext cx="7772400" cy="1368152"/>
          </a:xfrm>
        </p:spPr>
        <p:txBody>
          <a:bodyPr>
            <a:normAutofit/>
          </a:bodyPr>
          <a:lstStyle/>
          <a:p>
            <a:r>
              <a:rPr lang="he-IL" sz="7200" b="1" dirty="0" smtClean="0">
                <a:solidFill>
                  <a:schemeClr val="bg1"/>
                </a:solidFill>
                <a:latin typeface="Guttman Adii" pitchFamily="2" charset="-79"/>
                <a:cs typeface="Guttman Adii" pitchFamily="2" charset="-79"/>
              </a:rPr>
              <a:t>משה סלומון ז"ל</a:t>
            </a:r>
            <a:endParaRPr lang="he-IL" sz="7200" b="1" dirty="0">
              <a:solidFill>
                <a:schemeClr val="bg1"/>
              </a:solidFill>
              <a:latin typeface="Guttman Adii" pitchFamily="2" charset="-79"/>
              <a:cs typeface="Guttman Adii" pitchFamily="2" charset="-79"/>
            </a:endParaRPr>
          </a:p>
        </p:txBody>
      </p:sp>
      <p:pic>
        <p:nvPicPr>
          <p:cNvPr id="5" name="תמונה 4" descr="20.jpg"/>
          <p:cNvPicPr>
            <a:picLocks noChangeAspect="1"/>
          </p:cNvPicPr>
          <p:nvPr/>
        </p:nvPicPr>
        <p:blipFill>
          <a:blip r:embed="rId5" cstate="print"/>
          <a:stretch>
            <a:fillRect/>
          </a:stretch>
        </p:blipFill>
        <p:spPr>
          <a:xfrm>
            <a:off x="3707904" y="4077073"/>
            <a:ext cx="1763688" cy="2376264"/>
          </a:xfrm>
          <a:prstGeom prst="rect">
            <a:avLst/>
          </a:prstGeom>
          <a:ln w="228600" cap="sq" cmpd="thickThin">
            <a:solidFill>
              <a:srgbClr val="000000"/>
            </a:solidFill>
            <a:prstDash val="solid"/>
            <a:miter lim="800000"/>
          </a:ln>
          <a:effectLst>
            <a:innerShdw blurRad="76200">
              <a:srgbClr val="000000"/>
            </a:innerShdw>
          </a:effectLst>
        </p:spPr>
      </p:pic>
      <p:pic>
        <p:nvPicPr>
          <p:cNvPr id="7" name="ארים ראשי ">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772400" y="51414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17000">
        <p:fade/>
      </p:transition>
    </mc:Choice>
    <mc:Fallback xmlns="">
      <p:transition spd="med" advClick="0" advTm="1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childTnLst>
                          </p:cTn>
                        </p:par>
                        <p:par>
                          <p:cTn id="8" fill="hold">
                            <p:stCondLst>
                              <p:cond delay="3000"/>
                            </p:stCondLst>
                            <p:childTnLst>
                              <p:par>
                                <p:cTn id="9" presetID="42" presetClass="entr" presetSubtype="0" fill="hold" grpId="0" nodeType="afterEffect">
                                  <p:stCondLst>
                                    <p:cond delay="100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2000"/>
                                        <p:tgtEl>
                                          <p:spTgt spid="3">
                                            <p:txEl>
                                              <p:pRg st="0" end="0"/>
                                            </p:txEl>
                                          </p:spTgt>
                                        </p:tgtEl>
                                      </p:cBhvr>
                                    </p:animEffect>
                                    <p:anim calcmode="lin" valueType="num">
                                      <p:cBhvr>
                                        <p:cTn id="12"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6000"/>
                            </p:stCondLst>
                            <p:childTnLst>
                              <p:par>
                                <p:cTn id="15" presetID="42" presetClass="entr" presetSubtype="0" fill="hold" grpId="0" nodeType="afterEffect">
                                  <p:stCondLst>
                                    <p:cond delay="100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anim calcmode="lin" valueType="num">
                                      <p:cBhvr>
                                        <p:cTn id="18"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0" fill="hold">
                            <p:stCondLst>
                              <p:cond delay="9000"/>
                            </p:stCondLst>
                            <p:childTnLst>
                              <p:par>
                                <p:cTn id="21" presetID="2" presetClass="entr" presetSubtype="4" fill="hold" nodeType="afterEffect">
                                  <p:stCondLst>
                                    <p:cond delay="5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3000" fill="hold"/>
                                        <p:tgtEl>
                                          <p:spTgt spid="5"/>
                                        </p:tgtEl>
                                        <p:attrNameLst>
                                          <p:attrName>ppt_x</p:attrName>
                                        </p:attrNameLst>
                                      </p:cBhvr>
                                      <p:tavLst>
                                        <p:tav tm="0">
                                          <p:val>
                                            <p:strVal val="#ppt_x"/>
                                          </p:val>
                                        </p:tav>
                                        <p:tav tm="100000">
                                          <p:val>
                                            <p:strVal val="#ppt_x"/>
                                          </p:val>
                                        </p:tav>
                                      </p:tavLst>
                                    </p:anim>
                                    <p:anim calcmode="lin" valueType="num">
                                      <p:cBhvr additive="base">
                                        <p:cTn id="24" dur="3000" fill="hold"/>
                                        <p:tgtEl>
                                          <p:spTgt spid="5"/>
                                        </p:tgtEl>
                                        <p:attrNameLst>
                                          <p:attrName>ppt_y</p:attrName>
                                        </p:attrNameLst>
                                      </p:cBhvr>
                                      <p:tavLst>
                                        <p:tav tm="0">
                                          <p:val>
                                            <p:strVal val="1+#ppt_h/2"/>
                                          </p:val>
                                        </p:tav>
                                        <p:tav tm="100000">
                                          <p:val>
                                            <p:strVal val="#ppt_y"/>
                                          </p:val>
                                        </p:tav>
                                      </p:tavLst>
                                    </p:anim>
                                  </p:childTnLst>
                                </p:cTn>
                              </p:par>
                            </p:childTnLst>
                          </p:cTn>
                        </p:par>
                        <p:par>
                          <p:cTn id="25" fill="hold">
                            <p:stCondLst>
                              <p:cond delay="12500"/>
                            </p:stCondLst>
                            <p:childTnLst>
                              <p:par>
                                <p:cTn id="26" presetID="1" presetClass="mediacall" presetSubtype="0" fill="hold" nodeType="afterEffect">
                                  <p:stCondLst>
                                    <p:cond delay="0"/>
                                  </p:stCondLst>
                                  <p:childTnLst>
                                    <p:cmd type="call" cmd="playFrom(0.0)">
                                      <p:cBhvr>
                                        <p:cTn id="27"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8" fill="hold" display="0">
                  <p:stCondLst>
                    <p:cond delay="indefinite"/>
                  </p:stCondLst>
                  <p:endCondLst>
                    <p:cond evt="onStopAudio" delay="0">
                      <p:tgtEl>
                        <p:sldTgt/>
                      </p:tgtEl>
                    </p:cond>
                  </p:endCondLst>
                </p:cTn>
                <p:tgtEl>
                  <p:spTgt spid="7"/>
                </p:tgtEl>
              </p:cMediaNode>
            </p:audio>
          </p:childTnLst>
        </p:cTn>
      </p:par>
    </p:tnLst>
    <p:bldLst>
      <p:bldP spid="3" grpId="0" build="p"/>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2060848"/>
            <a:ext cx="8229600" cy="4035152"/>
          </a:xfrm>
        </p:spPr>
        <p:txBody>
          <a:bodyPr>
            <a:normAutofit/>
          </a:bodyPr>
          <a:lstStyle/>
          <a:p>
            <a:pPr marL="0" indent="0" algn="ctr">
              <a:buNone/>
            </a:pPr>
            <a:r>
              <a:rPr lang="he-IL" sz="3600" b="1" dirty="0" smtClean="0">
                <a:latin typeface="Guttman Adii" pitchFamily="2" charset="-79"/>
                <a:cs typeface="Guttman Adii" pitchFamily="2" charset="-79"/>
              </a:rPr>
              <a:t>משה בן חנה ואברהם סלומון נולד בירושלים בשנת 1925 ביום ד' בחשוון תרפ"ה.</a:t>
            </a:r>
          </a:p>
          <a:p>
            <a:pPr marL="0" indent="0" algn="ctr">
              <a:buNone/>
            </a:pPr>
            <a:r>
              <a:rPr lang="he-IL" sz="3600" b="1" dirty="0" smtClean="0">
                <a:latin typeface="Guttman Adii" pitchFamily="2" charset="-79"/>
                <a:cs typeface="Guttman Adii" pitchFamily="2" charset="-79"/>
              </a:rPr>
              <a:t>בילדותו נדד עם הוריו שהיו מורים למטולה, בית-שאן, עקרון ופתח תקווה. </a:t>
            </a:r>
          </a:p>
          <a:p>
            <a:pPr marL="0" indent="0" algn="ctr">
              <a:buNone/>
            </a:pPr>
            <a:endParaRPr lang="he-IL" sz="5100" b="1" dirty="0" smtClean="0">
              <a:latin typeface="Guttman Adii" pitchFamily="2" charset="-79"/>
              <a:cs typeface="Guttman Adii" pitchFamily="2" charset="-79"/>
            </a:endParaRPr>
          </a:p>
          <a:p>
            <a:pPr marL="0" indent="0" algn="ctr">
              <a:buNone/>
            </a:pPr>
            <a:endParaRPr lang="he-IL" sz="5200" b="1" dirty="0" smtClean="0">
              <a:latin typeface="Guttman Adii" pitchFamily="2" charset="-79"/>
              <a:cs typeface="Guttman Adii" pitchFamily="2" charset="-79"/>
            </a:endParaRPr>
          </a:p>
          <a:p>
            <a:pPr algn="ctr"/>
            <a:endParaRPr lang="he-IL" sz="2400" dirty="0"/>
          </a:p>
        </p:txBody>
      </p:sp>
      <p:sp>
        <p:nvSpPr>
          <p:cNvPr id="2" name="כותרת 1"/>
          <p:cNvSpPr>
            <a:spLocks noGrp="1"/>
          </p:cNvSpPr>
          <p:nvPr>
            <p:ph type="title"/>
          </p:nvPr>
        </p:nvSpPr>
        <p:spPr>
          <a:xfrm>
            <a:off x="457200" y="152400"/>
            <a:ext cx="8229600" cy="1476400"/>
          </a:xfrm>
        </p:spPr>
        <p:txBody>
          <a:bodyPr>
            <a:normAutofit/>
          </a:bodyPr>
          <a:lstStyle/>
          <a:p>
            <a:pPr algn="ctr"/>
            <a:r>
              <a:rPr lang="he-IL" sz="5400" b="1" dirty="0" smtClean="0">
                <a:effectLst>
                  <a:glow rad="228600">
                    <a:schemeClr val="bg1">
                      <a:lumMod val="85000"/>
                      <a:lumOff val="15000"/>
                      <a:alpha val="40000"/>
                    </a:schemeClr>
                  </a:glow>
                  <a:innerShdw blurRad="50800" dist="25400" dir="13500000">
                    <a:prstClr val="black">
                      <a:alpha val="70000"/>
                    </a:prstClr>
                  </a:innerShdw>
                </a:effectLst>
                <a:latin typeface="Guttman Adii" pitchFamily="2" charset="-79"/>
                <a:cs typeface="Guttman Adii" pitchFamily="2" charset="-79"/>
              </a:rPr>
              <a:t>משה בתחילת דרכו </a:t>
            </a:r>
            <a:endParaRPr lang="he-IL" sz="5400" b="1" dirty="0">
              <a:effectLst>
                <a:glow rad="228600">
                  <a:schemeClr val="bg1">
                    <a:lumMod val="85000"/>
                    <a:lumOff val="15000"/>
                    <a:alpha val="40000"/>
                  </a:schemeClr>
                </a:glow>
                <a:innerShdw blurRad="50800" dist="25400" dir="13500000">
                  <a:prstClr val="black">
                    <a:alpha val="70000"/>
                  </a:prstClr>
                </a:innerShdw>
              </a:effectLst>
              <a:latin typeface="Guttman Adii" pitchFamily="2" charset="-79"/>
              <a:cs typeface="Guttman Adii" pitchFamily="2" charset="-79"/>
            </a:endParaRPr>
          </a:p>
        </p:txBody>
      </p:sp>
    </p:spTree>
  </p:cSld>
  <p:clrMapOvr>
    <a:masterClrMapping/>
  </p:clrMapOvr>
  <p:transition spd="slow" advClick="0" advTm="13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1"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42" presetClass="entr" presetSubtype="0" fill="hold" grpId="1" nodeType="afterEffect">
                                  <p:stCondLst>
                                    <p:cond delay="100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2000"/>
                                        <p:tgtEl>
                                          <p:spTgt spid="3">
                                            <p:txEl>
                                              <p:pRg st="1" end="1"/>
                                            </p:txEl>
                                          </p:spTgt>
                                        </p:tgtEl>
                                      </p:cBhvr>
                                    </p:animEffect>
                                    <p:anim calcmode="lin" valueType="num">
                                      <p:cBhvr>
                                        <p:cTn id="14"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6000"/>
                            </p:stCondLst>
                            <p:childTnLst>
                              <p:par>
                                <p:cTn id="17" presetID="42" presetClass="entr" presetSubtype="0" fill="hold" grpId="0" nodeType="afterEffect">
                                  <p:stCondLst>
                                    <p:cond delay="50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2000"/>
                                        <p:tgtEl>
                                          <p:spTgt spid="2"/>
                                        </p:tgtEl>
                                      </p:cBhvr>
                                    </p:animEffect>
                                    <p:anim calcmode="lin" valueType="num">
                                      <p:cBhvr>
                                        <p:cTn id="20" dur="2000" fill="hold"/>
                                        <p:tgtEl>
                                          <p:spTgt spid="2"/>
                                        </p:tgtEl>
                                        <p:attrNameLst>
                                          <p:attrName>ppt_x</p:attrName>
                                        </p:attrNameLst>
                                      </p:cBhvr>
                                      <p:tavLst>
                                        <p:tav tm="0">
                                          <p:val>
                                            <p:strVal val="#ppt_x"/>
                                          </p:val>
                                        </p:tav>
                                        <p:tav tm="100000">
                                          <p:val>
                                            <p:strVal val="#ppt_x"/>
                                          </p:val>
                                        </p:tav>
                                      </p:tavLst>
                                    </p:anim>
                                    <p:anim calcmode="lin" valueType="num">
                                      <p:cBhvr>
                                        <p:cTn id="21" dur="2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457200" y="1124744"/>
            <a:ext cx="8229600" cy="4971256"/>
          </a:xfrm>
        </p:spPr>
        <p:txBody>
          <a:bodyPr>
            <a:normAutofit/>
          </a:bodyPr>
          <a:lstStyle/>
          <a:p>
            <a:pPr marL="0" indent="0" algn="ctr">
              <a:buNone/>
            </a:pPr>
            <a:r>
              <a:rPr lang="he-IL" sz="3600" b="1" dirty="0" smtClean="0">
                <a:latin typeface="Guttman Adii" pitchFamily="2" charset="-79"/>
                <a:cs typeface="Guttman Adii" pitchFamily="2" charset="-79"/>
              </a:rPr>
              <a:t>בגיל 6 הגיעה המשפחה לראשון לציון ושם נשארה. </a:t>
            </a:r>
          </a:p>
          <a:p>
            <a:pPr marL="0" indent="0" algn="ctr">
              <a:buNone/>
            </a:pPr>
            <a:r>
              <a:rPr lang="he-IL" sz="3600" b="1" dirty="0" smtClean="0">
                <a:latin typeface="Guttman Adii" pitchFamily="2" charset="-79"/>
                <a:cs typeface="Guttman Adii" pitchFamily="2" charset="-79"/>
              </a:rPr>
              <a:t>משה סיים את בית הספר היסודי בראשון בשנת 1939. בשנת 1943 סיים את לימודיו בגימנסיה "הרצליה" שבתל אביב. </a:t>
            </a:r>
          </a:p>
          <a:p>
            <a:pPr marL="0" indent="0" algn="ctr">
              <a:buNone/>
            </a:pPr>
            <a:r>
              <a:rPr lang="he-IL" sz="3600" b="1" dirty="0" smtClean="0">
                <a:latin typeface="Guttman Adii" pitchFamily="2" charset="-79"/>
                <a:cs typeface="Guttman Adii" pitchFamily="2" charset="-79"/>
              </a:rPr>
              <a:t>בגימנסיה זכה בפרס על עבודתו בנושא תל-חי.</a:t>
            </a:r>
            <a:endParaRPr lang="he-IL" sz="3600" dirty="0"/>
          </a:p>
        </p:txBody>
      </p:sp>
    </p:spTree>
  </p:cSld>
  <p:clrMapOvr>
    <a:masterClrMapping/>
  </p:clrMapOvr>
  <mc:AlternateContent xmlns:mc="http://schemas.openxmlformats.org/markup-compatibility/2006">
    <mc:Choice xmlns:p14="http://schemas.microsoft.com/office/powerpoint/2010/main" Requires="p14">
      <p:transition spd="med" p14:dur="700" advClick="0" advTm="9000">
        <p:fade/>
      </p:transition>
    </mc:Choice>
    <mc:Fallback>
      <p:transition spd="med" advClick="0"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50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3000"/>
                                        <p:tgtEl>
                                          <p:spTgt spid="2">
                                            <p:txEl>
                                              <p:pRg st="0" end="0"/>
                                            </p:txEl>
                                          </p:spTgt>
                                        </p:tgtEl>
                                      </p:cBhvr>
                                    </p:animEffect>
                                  </p:childTnLst>
                                </p:cTn>
                              </p:par>
                            </p:childTnLst>
                          </p:cTn>
                        </p:par>
                        <p:par>
                          <p:cTn id="8" fill="hold">
                            <p:stCondLst>
                              <p:cond delay="3500"/>
                            </p:stCondLst>
                            <p:childTnLst>
                              <p:par>
                                <p:cTn id="9" presetID="22" presetClass="entr" presetSubtype="4" fill="hold" grpId="0" nodeType="afterEffect">
                                  <p:stCondLst>
                                    <p:cond delay="50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down)">
                                      <p:cBhvr>
                                        <p:cTn id="11" dur="3000"/>
                                        <p:tgtEl>
                                          <p:spTgt spid="2">
                                            <p:txEl>
                                              <p:pRg st="1" end="1"/>
                                            </p:txEl>
                                          </p:spTgt>
                                        </p:tgtEl>
                                      </p:cBhvr>
                                    </p:animEffect>
                                  </p:childTnLst>
                                </p:cTn>
                              </p:par>
                            </p:childTnLst>
                          </p:cTn>
                        </p:par>
                        <p:par>
                          <p:cTn id="12" fill="hold">
                            <p:stCondLst>
                              <p:cond delay="7000"/>
                            </p:stCondLst>
                            <p:childTnLst>
                              <p:par>
                                <p:cTn id="13" presetID="22" presetClass="entr" presetSubtype="4" fill="hold" grpId="0" nodeType="afterEffect">
                                  <p:stCondLst>
                                    <p:cond delay="50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down)">
                                      <p:cBhvr>
                                        <p:cTn id="15" dur="3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67544" y="1412776"/>
            <a:ext cx="8229600" cy="3949899"/>
          </a:xfrm>
        </p:spPr>
        <p:txBody>
          <a:bodyPr>
            <a:normAutofit/>
          </a:bodyPr>
          <a:lstStyle/>
          <a:p>
            <a:pPr marL="0" indent="0" algn="ctr">
              <a:buNone/>
            </a:pPr>
            <a:r>
              <a:rPr lang="he-IL" sz="3600" b="1" dirty="0" smtClean="0">
                <a:latin typeface="Guttman Adii" pitchFamily="2" charset="-79"/>
                <a:cs typeface="Guttman Adii" pitchFamily="2" charset="-79"/>
              </a:rPr>
              <a:t>בגיל צעיר היה פעיל "מכבי-צעיר" כחניך ואחר כך כמדריך, מרכז- שכבה וחבר בהנהגת הסניף. </a:t>
            </a:r>
          </a:p>
          <a:p>
            <a:pPr marL="0" indent="0" algn="ctr">
              <a:buNone/>
            </a:pPr>
            <a:r>
              <a:rPr lang="he-IL" sz="3600" b="1" dirty="0" smtClean="0">
                <a:latin typeface="Guttman Adii" pitchFamily="2" charset="-79"/>
                <a:cs typeface="Guttman Adii" pitchFamily="2" charset="-79"/>
              </a:rPr>
              <a:t>בגיל שלוש עשרה, נכנס ל"הגנה" ותוך זמן קצר היה למ"כ של כיתת סיירים שהיו צעירים ממנו בשנתיים.</a:t>
            </a:r>
            <a:endParaRPr lang="he-IL" sz="3600" b="1" dirty="0">
              <a:latin typeface="Guttman Adii" pitchFamily="2" charset="-79"/>
              <a:cs typeface="Guttman Adii" pitchFamily="2" charset="-79"/>
            </a:endParaRPr>
          </a:p>
        </p:txBody>
      </p:sp>
    </p:spTree>
  </p:cSld>
  <p:clrMapOvr>
    <a:masterClrMapping/>
  </p:clrMapOvr>
  <mc:AlternateContent xmlns:mc="http://schemas.openxmlformats.org/markup-compatibility/2006">
    <mc:Choice xmlns:p14="http://schemas.microsoft.com/office/powerpoint/2010/main" Requires="p14">
      <p:transition spd="slow" p14:dur="3400" advClick="0" advTm="9000">
        <p14:reveal thruBlk="1" dir="r"/>
      </p:transition>
    </mc:Choice>
    <mc:Fallback>
      <p:transition spd="slow" advClick="0"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3000"/>
                            </p:stCondLst>
                            <p:childTnLst>
                              <p:par>
                                <p:cTn id="9" presetID="10" presetClass="entr" presetSubtype="0" fill="hold" grpId="0" nodeType="afterEffect">
                                  <p:stCondLst>
                                    <p:cond delay="10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467544" y="836712"/>
            <a:ext cx="8229600" cy="4572000"/>
          </a:xfrm>
        </p:spPr>
        <p:txBody>
          <a:bodyPr/>
          <a:lstStyle/>
          <a:p>
            <a:pPr algn="ctr">
              <a:buNone/>
            </a:pPr>
            <a:r>
              <a:rPr lang="he-IL" sz="3600" b="1" dirty="0" smtClean="0">
                <a:latin typeface="Guttman Adii" pitchFamily="2" charset="-79"/>
                <a:cs typeface="Guttman Adii" pitchFamily="2" charset="-79"/>
              </a:rPr>
              <a:t>מכריו של משה נהנו לשהות במחיצתו, הוא היה נאה בצורתו, נעים הליכות, נבון וגדוש בידע והשכלה כללית.</a:t>
            </a:r>
          </a:p>
          <a:p>
            <a:pPr algn="ctr">
              <a:buNone/>
            </a:pPr>
            <a:r>
              <a:rPr lang="he-IL" sz="3600" b="1" dirty="0" smtClean="0">
                <a:latin typeface="Guttman Adii" pitchFamily="2" charset="-79"/>
                <a:cs typeface="Guttman Adii" pitchFamily="2" charset="-79"/>
              </a:rPr>
              <a:t>הוא אהב לקרוא וללמוד והיה מעורב בעשייה רבה שזכתה לציונים לשבח.</a:t>
            </a:r>
          </a:p>
          <a:p>
            <a:pPr algn="ctr">
              <a:buNone/>
            </a:pPr>
            <a:r>
              <a:rPr lang="he-IL" sz="3600" b="1" dirty="0" smtClean="0">
                <a:latin typeface="Guttman Adii" pitchFamily="2" charset="-79"/>
                <a:cs typeface="Guttman Adii" pitchFamily="2" charset="-79"/>
              </a:rPr>
              <a:t>משה היה חובב מוזיקה והוא אהב והרבה לשיר.</a:t>
            </a:r>
          </a:p>
          <a:p>
            <a:endParaRPr lang="he-IL" dirty="0" smtClean="0"/>
          </a:p>
          <a:p>
            <a:endParaRPr lang="he-IL" dirty="0"/>
          </a:p>
        </p:txBody>
      </p:sp>
    </p:spTree>
  </p:cSld>
  <p:clrMapOvr>
    <a:masterClrMapping/>
  </p:clrMapOvr>
  <mc:AlternateContent xmlns:mc="http://schemas.openxmlformats.org/markup-compatibility/2006">
    <mc:Choice xmlns:p14="http://schemas.microsoft.com/office/powerpoint/2010/main" Requires="p14">
      <p:transition spd="slow" p14:dur="1300" advClick="0" advTm="15000">
        <p14:pan dir="u"/>
      </p:transition>
    </mc:Choice>
    <mc:Fallback>
      <p:transition spd="slow" advClick="0" advTm="1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50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3000"/>
                                        <p:tgtEl>
                                          <p:spTgt spid="2">
                                            <p:txEl>
                                              <p:pRg st="0" end="0"/>
                                            </p:txEl>
                                          </p:spTgt>
                                        </p:tgtEl>
                                      </p:cBhvr>
                                    </p:animEffect>
                                  </p:childTnLst>
                                </p:cTn>
                              </p:par>
                            </p:childTnLst>
                          </p:cTn>
                        </p:par>
                        <p:par>
                          <p:cTn id="8" fill="hold">
                            <p:stCondLst>
                              <p:cond delay="3500"/>
                            </p:stCondLst>
                            <p:childTnLst>
                              <p:par>
                                <p:cTn id="9" presetID="14" presetClass="entr" presetSubtype="10" fill="hold" grpId="0" nodeType="afterEffect">
                                  <p:stCondLst>
                                    <p:cond delay="50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1" dur="3000"/>
                                        <p:tgtEl>
                                          <p:spTgt spid="2">
                                            <p:txEl>
                                              <p:pRg st="1" end="1"/>
                                            </p:txEl>
                                          </p:spTgt>
                                        </p:tgtEl>
                                      </p:cBhvr>
                                    </p:animEffect>
                                  </p:childTnLst>
                                </p:cTn>
                              </p:par>
                            </p:childTnLst>
                          </p:cTn>
                        </p:par>
                        <p:par>
                          <p:cTn id="12" fill="hold">
                            <p:stCondLst>
                              <p:cond delay="7000"/>
                            </p:stCondLst>
                            <p:childTnLst>
                              <p:par>
                                <p:cTn id="13" presetID="14" presetClass="entr" presetSubtype="10" fill="hold" grpId="0" nodeType="afterEffect">
                                  <p:stCondLst>
                                    <p:cond delay="50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5" dur="3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1124745"/>
            <a:ext cx="8229600" cy="3312367"/>
          </a:xfrm>
        </p:spPr>
        <p:txBody>
          <a:bodyPr>
            <a:normAutofit lnSpcReduction="10000"/>
          </a:bodyPr>
          <a:lstStyle/>
          <a:p>
            <a:pPr algn="ctr">
              <a:buNone/>
            </a:pPr>
            <a:endParaRPr lang="he-IL" sz="2000" dirty="0" smtClean="0"/>
          </a:p>
          <a:p>
            <a:pPr algn="ctr">
              <a:buNone/>
            </a:pPr>
            <a:r>
              <a:rPr lang="he-IL" sz="3200" b="1" dirty="0" smtClean="0">
                <a:latin typeface="Guttman Adii" pitchFamily="2" charset="-79"/>
                <a:cs typeface="Guttman Adii" pitchFamily="2" charset="-79"/>
              </a:rPr>
              <a:t>משה היה דור שביעי בארץ. נין לרב שלמה זלמן שהיה צורף במקצועו, ונכד ליואל משה סלומון ממחדשי היישוב היהודי בירושלים.</a:t>
            </a:r>
          </a:p>
          <a:p>
            <a:pPr algn="ctr">
              <a:buNone/>
            </a:pPr>
            <a:r>
              <a:rPr lang="he-IL" sz="3200" b="1" dirty="0" smtClean="0">
                <a:latin typeface="Guttman Adii" pitchFamily="2" charset="-79"/>
                <a:cs typeface="Guttman Adii" pitchFamily="2" charset="-79"/>
              </a:rPr>
              <a:t> יואל משה היה מפורצי החומה בירושלים, ממקימי השכונה "נחלת-שבעה", וממייסדי העיר פתח תקווה, אם המושבות.</a:t>
            </a:r>
          </a:p>
        </p:txBody>
      </p:sp>
      <p:sp>
        <p:nvSpPr>
          <p:cNvPr id="2" name="כותרת 1"/>
          <p:cNvSpPr>
            <a:spLocks noGrp="1"/>
          </p:cNvSpPr>
          <p:nvPr>
            <p:ph type="title"/>
          </p:nvPr>
        </p:nvSpPr>
        <p:spPr>
          <a:xfrm>
            <a:off x="457200" y="175916"/>
            <a:ext cx="8229600" cy="1143000"/>
          </a:xfrm>
        </p:spPr>
        <p:txBody>
          <a:bodyPr>
            <a:normAutofit/>
          </a:bodyPr>
          <a:lstStyle/>
          <a:p>
            <a:pPr algn="ctr"/>
            <a:r>
              <a:rPr lang="he-IL" sz="5400" b="1" dirty="0" smtClean="0">
                <a:effectLst>
                  <a:glow rad="228600">
                    <a:schemeClr val="bg1">
                      <a:lumMod val="85000"/>
                      <a:lumOff val="15000"/>
                      <a:alpha val="40000"/>
                    </a:schemeClr>
                  </a:glow>
                  <a:innerShdw blurRad="50800" dist="25400" dir="13500000">
                    <a:prstClr val="black">
                      <a:alpha val="70000"/>
                    </a:prstClr>
                  </a:innerShdw>
                </a:effectLst>
                <a:latin typeface="Guttman Adii" pitchFamily="2" charset="-79"/>
                <a:cs typeface="Guttman Adii" pitchFamily="2" charset="-79"/>
              </a:rPr>
              <a:t>חייו של משה</a:t>
            </a:r>
            <a:endParaRPr lang="he-IL" sz="5400" b="1" dirty="0">
              <a:effectLst>
                <a:glow rad="228600">
                  <a:schemeClr val="bg1">
                    <a:lumMod val="85000"/>
                    <a:lumOff val="15000"/>
                    <a:alpha val="40000"/>
                  </a:schemeClr>
                </a:glow>
                <a:innerShdw blurRad="50800" dist="25400" dir="13500000">
                  <a:prstClr val="black">
                    <a:alpha val="70000"/>
                  </a:prstClr>
                </a:innerShdw>
              </a:effectLst>
              <a:latin typeface="Guttman Adii" pitchFamily="2" charset="-79"/>
              <a:cs typeface="Guttman Adii" pitchFamily="2" charset="-79"/>
            </a:endParaRPr>
          </a:p>
        </p:txBody>
      </p:sp>
      <p:pic>
        <p:nvPicPr>
          <p:cNvPr id="4" name="תמונה 3" descr="21.jpg"/>
          <p:cNvPicPr>
            <a:picLocks noChangeAspect="1"/>
          </p:cNvPicPr>
          <p:nvPr/>
        </p:nvPicPr>
        <p:blipFill>
          <a:blip r:embed="rId2" cstate="print">
            <a:lum contrast="20000"/>
          </a:blip>
          <a:stretch>
            <a:fillRect/>
          </a:stretch>
        </p:blipFill>
        <p:spPr>
          <a:xfrm>
            <a:off x="3203848" y="4437112"/>
            <a:ext cx="2808311" cy="212714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spd="slow" advClick="0" advTm="1600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ntr" presetSubtype="16" fill="hold" grpId="0" nodeType="afterEffect">
                                  <p:stCondLst>
                                    <p:cond delay="50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circle(in)">
                                      <p:cBhvr>
                                        <p:cTn id="13" dur="3000"/>
                                        <p:tgtEl>
                                          <p:spTgt spid="3">
                                            <p:txEl>
                                              <p:pRg st="1" end="1"/>
                                            </p:txEl>
                                          </p:spTgt>
                                        </p:tgtEl>
                                      </p:cBhvr>
                                    </p:animEffect>
                                  </p:childTnLst>
                                </p:cTn>
                              </p:par>
                            </p:childTnLst>
                          </p:cTn>
                        </p:par>
                        <p:par>
                          <p:cTn id="14" fill="hold">
                            <p:stCondLst>
                              <p:cond delay="4500"/>
                            </p:stCondLst>
                            <p:childTnLst>
                              <p:par>
                                <p:cTn id="15" presetID="6" presetClass="entr" presetSubtype="16" fill="hold" grpId="0" nodeType="afterEffect">
                                  <p:stCondLst>
                                    <p:cond delay="50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3000"/>
                                        <p:tgtEl>
                                          <p:spTgt spid="3">
                                            <p:txEl>
                                              <p:pRg st="2" end="2"/>
                                            </p:txEl>
                                          </p:spTgt>
                                        </p:tgtEl>
                                      </p:cBhvr>
                                    </p:animEffect>
                                  </p:childTnLst>
                                </p:cTn>
                              </p:par>
                            </p:childTnLst>
                          </p:cTn>
                        </p:par>
                        <p:par>
                          <p:cTn id="18" fill="hold">
                            <p:stCondLst>
                              <p:cond delay="8000"/>
                            </p:stCondLst>
                            <p:childTnLst>
                              <p:par>
                                <p:cTn id="19" presetID="10" presetClass="entr" presetSubtype="0" fill="hold" nodeType="afterEffect">
                                  <p:stCondLst>
                                    <p:cond delay="50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836712"/>
            <a:ext cx="8229600" cy="5688632"/>
          </a:xfrm>
        </p:spPr>
        <p:txBody>
          <a:bodyPr>
            <a:normAutofit/>
          </a:bodyPr>
          <a:lstStyle/>
          <a:p>
            <a:pPr algn="ctr">
              <a:buNone/>
            </a:pPr>
            <a:r>
              <a:rPr lang="he-IL" sz="3600" b="1" dirty="0" smtClean="0">
                <a:latin typeface="Guttman Adii" pitchFamily="2" charset="-79"/>
                <a:cs typeface="Guttman Adii" pitchFamily="2" charset="-79"/>
              </a:rPr>
              <a:t>בשנת </a:t>
            </a:r>
            <a:r>
              <a:rPr lang="he-IL" sz="3600" b="1" dirty="0">
                <a:latin typeface="Guttman Adii" pitchFamily="2" charset="-79"/>
                <a:cs typeface="Guttman Adii" pitchFamily="2" charset="-79"/>
              </a:rPr>
              <a:t>1941 בהיותו בשישית הצטרף למשטרה המיוחדת שליד משטרת הישובים ועבר קורסים שונים</a:t>
            </a:r>
            <a:r>
              <a:rPr lang="he-IL" sz="3600" b="1" dirty="0" smtClean="0">
                <a:latin typeface="Guttman Adii" pitchFamily="2" charset="-79"/>
                <a:cs typeface="Guttman Adii" pitchFamily="2" charset="-79"/>
              </a:rPr>
              <a:t>.</a:t>
            </a:r>
          </a:p>
          <a:p>
            <a:pPr algn="ctr">
              <a:buNone/>
            </a:pPr>
            <a:r>
              <a:rPr lang="he-IL" sz="3600" b="1" dirty="0" smtClean="0">
                <a:latin typeface="Guttman Adii" pitchFamily="2" charset="-79"/>
                <a:cs typeface="Guttman Adii" pitchFamily="2" charset="-79"/>
              </a:rPr>
              <a:t> </a:t>
            </a:r>
            <a:r>
              <a:rPr lang="he-IL" sz="3600" b="1" dirty="0">
                <a:latin typeface="Guttman Adii" pitchFamily="2" charset="-79"/>
                <a:cs typeface="Guttman Adii" pitchFamily="2" charset="-79"/>
              </a:rPr>
              <a:t>לאחר שנה כנוטר עבר קורס שליחים מטעם הסוכנות היהודית בשנת 1945, נשלח לביירות לריכוז התנועה החלוצית שם פיקד על סניף "מכבי-צעיר" ככיסוי ובפועל עסק בהעפלה של יהודי סוריה ודמשק לישראל.</a:t>
            </a:r>
          </a:p>
          <a:p>
            <a:endParaRPr lang="en-US" sz="2800" dirty="0"/>
          </a:p>
        </p:txBody>
      </p:sp>
    </p:spTree>
    <p:extLst>
      <p:ext uri="{BB962C8B-B14F-4D97-AF65-F5344CB8AC3E}">
        <p14:creationId xmlns:p14="http://schemas.microsoft.com/office/powerpoint/2010/main" val="1124891133"/>
      </p:ext>
    </p:extLst>
  </p:cSld>
  <p:clrMapOvr>
    <a:masterClrMapping/>
  </p:clrMapOvr>
  <p:transition spd="slow" advClick="0" advTm="1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3000"/>
                                        <p:tgtEl>
                                          <p:spTgt spid="3">
                                            <p:txEl>
                                              <p:pRg st="0" end="0"/>
                                            </p:txEl>
                                          </p:spTgt>
                                        </p:tgtEl>
                                      </p:cBhvr>
                                    </p:animEffect>
                                    <p:anim calcmode="lin" valueType="num">
                                      <p:cBhvr>
                                        <p:cTn id="8" dur="3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3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4000"/>
                            </p:stCondLst>
                            <p:childTnLst>
                              <p:par>
                                <p:cTn id="11" presetID="42" presetClass="entr" presetSubtype="0" fill="hold" grpId="0" nodeType="afterEffect">
                                  <p:stCondLst>
                                    <p:cond delay="100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3000"/>
                                        <p:tgtEl>
                                          <p:spTgt spid="3">
                                            <p:txEl>
                                              <p:pRg st="1" end="1"/>
                                            </p:txEl>
                                          </p:spTgt>
                                        </p:tgtEl>
                                      </p:cBhvr>
                                    </p:animEffect>
                                    <p:anim calcmode="lin" valueType="num">
                                      <p:cBhvr>
                                        <p:cTn id="14" dur="3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3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611560" y="836712"/>
            <a:ext cx="8229600" cy="5760640"/>
          </a:xfrm>
        </p:spPr>
        <p:txBody>
          <a:bodyPr>
            <a:noAutofit/>
          </a:bodyPr>
          <a:lstStyle/>
          <a:p>
            <a:pPr marL="0" indent="0" algn="ctr">
              <a:buNone/>
            </a:pPr>
            <a:r>
              <a:rPr lang="he-IL" sz="3600" b="1" dirty="0" smtClean="0">
                <a:latin typeface="Guttman Adii" pitchFamily="2" charset="-79"/>
                <a:cs typeface="Guttman Adii" pitchFamily="2" charset="-79"/>
              </a:rPr>
              <a:t>בשנת 1946 התקבל לאוניברסיטה העברית בירושלים, בה השתלם בערבית, סוציולוגיה והיסטוריה.</a:t>
            </a:r>
          </a:p>
          <a:p>
            <a:pPr marL="0" indent="0" algn="ctr">
              <a:buNone/>
            </a:pPr>
            <a:r>
              <a:rPr lang="he-IL" sz="3600" b="1" dirty="0" smtClean="0">
                <a:latin typeface="Guttman Adii" pitchFamily="2" charset="-79"/>
                <a:cs typeface="Guttman Adii" pitchFamily="2" charset="-79"/>
              </a:rPr>
              <a:t>באותה התקופה עבד כמורה בבית ספר ערב של הנוער העובר והשתתף בכתיבת והגשת תוכניות לפינת הנוער של רדיו ירושלים, התוכניות נקראו "במקלי ובתרמילי" ועסקו בטיולים וסיורים בארץ. </a:t>
            </a:r>
            <a:endParaRPr lang="he-IL" sz="3600" b="1" dirty="0">
              <a:latin typeface="Guttman Adii" pitchFamily="2" charset="-79"/>
              <a:cs typeface="Guttman Adii" pitchFamily="2" charset="-79"/>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18000">
        <p:dissolve/>
      </p:transition>
    </mc:Choice>
    <mc:Fallback>
      <p:transition spd="slow" advClick="0" advTm="18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3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3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100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3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3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457200" y="836712"/>
            <a:ext cx="8229600" cy="5259288"/>
          </a:xfrm>
        </p:spPr>
        <p:txBody>
          <a:bodyPr>
            <a:normAutofit/>
          </a:bodyPr>
          <a:lstStyle/>
          <a:p>
            <a:pPr marL="0" indent="0" algn="ctr">
              <a:buNone/>
            </a:pPr>
            <a:r>
              <a:rPr lang="he-IL" sz="3600" b="1" dirty="0" smtClean="0">
                <a:latin typeface="Guttman Adii" pitchFamily="2" charset="-79"/>
                <a:cs typeface="Guttman Adii" pitchFamily="2" charset="-79"/>
              </a:rPr>
              <a:t>כמו כן עבד במחלקת המזרח של הסוכנות היהודית ועבר קורסים לסיירות וקשר. היה מ"מ באוניברסיטה והדריך בקורסים למ"כ ולמ"מ של ה"הגנה" בכפר עציון, בנוסף היה חבר בוועד הסטודנטים.</a:t>
            </a:r>
          </a:p>
          <a:p>
            <a:pPr marL="0" indent="0" algn="ctr">
              <a:buNone/>
            </a:pPr>
            <a:r>
              <a:rPr lang="he-IL" sz="3600" b="1" dirty="0" smtClean="0">
                <a:latin typeface="Guttman Adii" pitchFamily="2" charset="-79"/>
                <a:cs typeface="Guttman Adii" pitchFamily="2" charset="-79"/>
              </a:rPr>
              <a:t>בחופשת הקיץ הדריך בקורס מדריכים ארצי של ה"מכבי-הצעיר" בחדרה והיה בהכנה הארצית.</a:t>
            </a:r>
          </a:p>
        </p:txBody>
      </p:sp>
    </p:spTree>
  </p:cSld>
  <p:clrMapOvr>
    <a:masterClrMapping/>
  </p:clrMapOvr>
  <mc:AlternateContent xmlns:mc="http://schemas.openxmlformats.org/markup-compatibility/2006">
    <mc:Choice xmlns:p14="http://schemas.microsoft.com/office/powerpoint/2010/main" Requires="p14">
      <p:transition spd="slow" p14:dur="800" advClick="0" advTm="13000">
        <p:circle/>
      </p:transition>
    </mc:Choice>
    <mc:Fallback>
      <p:transition spd="slow" advClick="0" advTm="1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50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heel(1)">
                                      <p:cBhvr>
                                        <p:cTn id="7" dur="3000"/>
                                        <p:tgtEl>
                                          <p:spTgt spid="2">
                                            <p:txEl>
                                              <p:pRg st="0" end="0"/>
                                            </p:txEl>
                                          </p:spTgt>
                                        </p:tgtEl>
                                      </p:cBhvr>
                                    </p:animEffect>
                                  </p:childTnLst>
                                </p:cTn>
                              </p:par>
                            </p:childTnLst>
                          </p:cTn>
                        </p:par>
                        <p:par>
                          <p:cTn id="8" fill="hold">
                            <p:stCondLst>
                              <p:cond delay="3500"/>
                            </p:stCondLst>
                            <p:childTnLst>
                              <p:par>
                                <p:cTn id="9" presetID="21" presetClass="entr" presetSubtype="1" fill="hold" grpId="0" nodeType="afterEffect">
                                  <p:stCondLst>
                                    <p:cond delay="50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heel(1)">
                                      <p:cBhvr>
                                        <p:cTn id="11" dur="3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1412776"/>
            <a:ext cx="8229600" cy="4093915"/>
          </a:xfrm>
        </p:spPr>
        <p:txBody>
          <a:bodyPr>
            <a:normAutofit/>
          </a:bodyPr>
          <a:lstStyle/>
          <a:p>
            <a:pPr marL="0" indent="0" algn="ctr">
              <a:buNone/>
            </a:pPr>
            <a:r>
              <a:rPr lang="he-IL" sz="3600" b="1" dirty="0" smtClean="0">
                <a:latin typeface="Guttman Adii" pitchFamily="2" charset="-79"/>
                <a:cs typeface="Guttman Adii" pitchFamily="2" charset="-79"/>
              </a:rPr>
              <a:t>בשנת 1947 התקבל למוסד להשתלמות שליד הסוכנות הידועה בשם בית ספר לדיפלומטים.</a:t>
            </a:r>
          </a:p>
          <a:p>
            <a:pPr marL="0" indent="0" algn="ctr">
              <a:buNone/>
            </a:pPr>
            <a:r>
              <a:rPr lang="he-IL" sz="3600" b="1" dirty="0" smtClean="0">
                <a:latin typeface="Guttman Adii" pitchFamily="2" charset="-79"/>
                <a:cs typeface="Guttman Adii" pitchFamily="2" charset="-79"/>
              </a:rPr>
              <a:t>לקורס זה התקבלו 24 בחורים ובחורות מתוך 400 שניגשו לבחינות הקבלה וראיונות האישיים.</a:t>
            </a:r>
          </a:p>
          <a:p>
            <a:pPr algn="ctr"/>
            <a:endParaRPr lang="he-IL" sz="2800" dirty="0" smtClean="0"/>
          </a:p>
          <a:p>
            <a:pPr algn="ctr"/>
            <a:endParaRPr lang="he-IL" sz="2800" dirty="0" smtClean="0"/>
          </a:p>
          <a:p>
            <a:pPr algn="ctr"/>
            <a:endParaRPr lang="he-IL" sz="2800"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10000">
        <p15:prstTrans prst="drape" invX="1"/>
      </p:transition>
    </mc:Choice>
    <mc:Fallback>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3000"/>
                                        <p:tgtEl>
                                          <p:spTgt spid="3">
                                            <p:txEl>
                                              <p:pRg st="0" end="0"/>
                                            </p:txEl>
                                          </p:spTgt>
                                        </p:tgtEl>
                                      </p:cBhvr>
                                    </p:animEffect>
                                  </p:childTnLst>
                                </p:cTn>
                              </p:par>
                            </p:childTnLst>
                          </p:cTn>
                        </p:par>
                        <p:par>
                          <p:cTn id="8" fill="hold">
                            <p:stCondLst>
                              <p:cond delay="4000"/>
                            </p:stCondLst>
                            <p:childTnLst>
                              <p:par>
                                <p:cTn id="9" presetID="21" presetClass="entr" presetSubtype="1" fill="hold" grpId="0" nodeType="afterEffect">
                                  <p:stCondLst>
                                    <p:cond delay="10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heel(1)">
                                      <p:cBhvr>
                                        <p:cTn id="11" dur="3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457200" y="968990"/>
            <a:ext cx="8229600" cy="5127009"/>
          </a:xfrm>
        </p:spPr>
        <p:txBody>
          <a:bodyPr>
            <a:normAutofit/>
          </a:bodyPr>
          <a:lstStyle/>
          <a:p>
            <a:pPr marL="0" indent="0" algn="ctr">
              <a:buNone/>
            </a:pPr>
            <a:r>
              <a:rPr lang="he-IL" sz="3600" b="1" dirty="0" smtClean="0">
                <a:latin typeface="Guttman Adii" pitchFamily="2" charset="-79"/>
                <a:cs typeface="Guttman Adii" pitchFamily="2" charset="-79"/>
              </a:rPr>
              <a:t>משה התקבל למרות שהיה צעיר בשנה וחצי מהגיל המינימלי לקבלה לקורס. </a:t>
            </a:r>
          </a:p>
          <a:p>
            <a:pPr marL="0" indent="0" algn="ctr">
              <a:buNone/>
            </a:pPr>
            <a:r>
              <a:rPr lang="he-IL" sz="3600" b="1" dirty="0" smtClean="0">
                <a:latin typeface="Guttman Adii" pitchFamily="2" charset="-79"/>
                <a:cs typeface="Guttman Adii" pitchFamily="2" charset="-79"/>
              </a:rPr>
              <a:t>את הקורס ניהל וולטר איתן שהיה לימים מנכ"ל משרד החוץ.</a:t>
            </a:r>
          </a:p>
          <a:p>
            <a:pPr marL="0" indent="0" algn="ctr">
              <a:buNone/>
            </a:pPr>
            <a:r>
              <a:rPr lang="he-IL" sz="3600" b="1" dirty="0" smtClean="0">
                <a:latin typeface="Guttman Adii" pitchFamily="2" charset="-79"/>
                <a:cs typeface="Guttman Adii" pitchFamily="2" charset="-79"/>
              </a:rPr>
              <a:t> קורס זה היה נועד להכין דיפלומטים למדינה שבדרך ואומנם השתלבו כל הבוגרים במשרד החוץ עם קום המדינה.</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Click="0" advTm="14000">
        <p15:prstTrans prst="peelOff" invX="1"/>
      </p:transition>
    </mc:Choice>
    <mc:Fallback>
      <p:transition spd="slow" advClick="0" advTm="1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100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3000"/>
                                        <p:tgtEl>
                                          <p:spTgt spid="2">
                                            <p:txEl>
                                              <p:pRg st="0" end="0"/>
                                            </p:txEl>
                                          </p:spTgt>
                                        </p:tgtEl>
                                      </p:cBhvr>
                                    </p:animEffect>
                                  </p:childTnLst>
                                </p:cTn>
                              </p:par>
                            </p:childTnLst>
                          </p:cTn>
                        </p:par>
                        <p:par>
                          <p:cTn id="8" fill="hold">
                            <p:stCondLst>
                              <p:cond delay="4000"/>
                            </p:stCondLst>
                            <p:childTnLst>
                              <p:par>
                                <p:cTn id="9" presetID="22" presetClass="entr" presetSubtype="4" fill="hold" grpId="0" nodeType="afterEffect">
                                  <p:stCondLst>
                                    <p:cond delay="100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down)">
                                      <p:cBhvr>
                                        <p:cTn id="11" dur="3000"/>
                                        <p:tgtEl>
                                          <p:spTgt spid="2">
                                            <p:txEl>
                                              <p:pRg st="1" end="1"/>
                                            </p:txEl>
                                          </p:spTgt>
                                        </p:tgtEl>
                                      </p:cBhvr>
                                    </p:animEffect>
                                  </p:childTnLst>
                                </p:cTn>
                              </p:par>
                            </p:childTnLst>
                          </p:cTn>
                        </p:par>
                        <p:par>
                          <p:cTn id="12" fill="hold">
                            <p:stCondLst>
                              <p:cond delay="8000"/>
                            </p:stCondLst>
                            <p:childTnLst>
                              <p:par>
                                <p:cTn id="13" presetID="22" presetClass="entr" presetSubtype="4" fill="hold" grpId="0" nodeType="afterEffect">
                                  <p:stCondLst>
                                    <p:cond delay="100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down)">
                                      <p:cBhvr>
                                        <p:cTn id="15" dur="3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051720" y="0"/>
            <a:ext cx="4608512" cy="1484784"/>
          </a:xfrm>
        </p:spPr>
        <p:txBody>
          <a:bodyPr>
            <a:noAutofit/>
          </a:bodyPr>
          <a:lstStyle/>
          <a:p>
            <a:pPr algn="ctr"/>
            <a:r>
              <a:rPr lang="he-IL" sz="4000" b="0" spc="0" dirty="0" smtClean="0">
                <a:ln w="18415" cmpd="sng">
                  <a:solidFill>
                    <a:srgbClr val="FFFFFF"/>
                  </a:solidFill>
                  <a:prstDash val="solid"/>
                </a:ln>
                <a:solidFill>
                  <a:srgbClr val="FFFFFF"/>
                </a:solidFill>
                <a:effectLst>
                  <a:glow rad="101600">
                    <a:schemeClr val="bg1">
                      <a:lumMod val="85000"/>
                      <a:lumOff val="15000"/>
                      <a:alpha val="60000"/>
                    </a:schemeClr>
                  </a:glow>
                  <a:outerShdw blurRad="63500" dir="3600000" algn="tl" rotWithShape="0">
                    <a:srgbClr val="000000">
                      <a:alpha val="70000"/>
                    </a:srgbClr>
                  </a:outerShdw>
                </a:effectLst>
                <a:latin typeface="Guttman Adii" pitchFamily="2" charset="-79"/>
                <a:cs typeface="Guttman Adii" pitchFamily="2" charset="-79"/>
              </a:rPr>
              <a:t>משה בקורס</a:t>
            </a:r>
            <a:br>
              <a:rPr lang="he-IL" sz="4000" b="0" spc="0" dirty="0" smtClean="0">
                <a:ln w="18415" cmpd="sng">
                  <a:solidFill>
                    <a:srgbClr val="FFFFFF"/>
                  </a:solidFill>
                  <a:prstDash val="solid"/>
                </a:ln>
                <a:solidFill>
                  <a:srgbClr val="FFFFFF"/>
                </a:solidFill>
                <a:effectLst>
                  <a:glow rad="101600">
                    <a:schemeClr val="bg1">
                      <a:lumMod val="85000"/>
                      <a:lumOff val="15000"/>
                      <a:alpha val="60000"/>
                    </a:schemeClr>
                  </a:glow>
                  <a:outerShdw blurRad="63500" dir="3600000" algn="tl" rotWithShape="0">
                    <a:srgbClr val="000000">
                      <a:alpha val="70000"/>
                    </a:srgbClr>
                  </a:outerShdw>
                </a:effectLst>
                <a:latin typeface="Guttman Adii" pitchFamily="2" charset="-79"/>
                <a:cs typeface="Guttman Adii" pitchFamily="2" charset="-79"/>
              </a:rPr>
            </a:br>
            <a:r>
              <a:rPr lang="he-IL" sz="4000" b="0" spc="0" dirty="0" smtClean="0">
                <a:ln w="18415" cmpd="sng">
                  <a:solidFill>
                    <a:srgbClr val="FFFFFF"/>
                  </a:solidFill>
                  <a:prstDash val="solid"/>
                </a:ln>
                <a:solidFill>
                  <a:srgbClr val="FFFFFF"/>
                </a:solidFill>
                <a:effectLst>
                  <a:glow rad="101600">
                    <a:schemeClr val="bg1">
                      <a:lumMod val="85000"/>
                      <a:lumOff val="15000"/>
                      <a:alpha val="60000"/>
                    </a:schemeClr>
                  </a:glow>
                  <a:outerShdw blurRad="63500" dir="3600000" algn="tl" rotWithShape="0">
                    <a:srgbClr val="000000">
                      <a:alpha val="70000"/>
                    </a:srgbClr>
                  </a:outerShdw>
                </a:effectLst>
                <a:latin typeface="Guttman Adii" pitchFamily="2" charset="-79"/>
                <a:cs typeface="Guttman Adii" pitchFamily="2" charset="-79"/>
              </a:rPr>
              <a:t>הדיפלומטים...</a:t>
            </a:r>
            <a:endParaRPr lang="he-IL" sz="4000" b="0" spc="0" dirty="0">
              <a:ln w="18415" cmpd="sng">
                <a:solidFill>
                  <a:srgbClr val="FFFFFF"/>
                </a:solidFill>
                <a:prstDash val="solid"/>
              </a:ln>
              <a:solidFill>
                <a:srgbClr val="FFFFFF"/>
              </a:solidFill>
              <a:effectLst>
                <a:glow rad="101600">
                  <a:schemeClr val="bg1">
                    <a:lumMod val="85000"/>
                    <a:lumOff val="15000"/>
                    <a:alpha val="60000"/>
                  </a:schemeClr>
                </a:glow>
                <a:outerShdw blurRad="63500" dir="3600000" algn="tl" rotWithShape="0">
                  <a:srgbClr val="000000">
                    <a:alpha val="70000"/>
                  </a:srgbClr>
                </a:outerShdw>
              </a:effectLst>
              <a:latin typeface="Guttman Adii" pitchFamily="2" charset="-79"/>
              <a:cs typeface="Guttman Adii" pitchFamily="2" charset="-79"/>
            </a:endParaRPr>
          </a:p>
        </p:txBody>
      </p:sp>
      <p:pic>
        <p:nvPicPr>
          <p:cNvPr id="5" name="תמונה 3" descr="22.jpg"/>
          <p:cNvPicPr>
            <a:picLocks noGrp="1" noChangeAspect="1"/>
          </p:cNvPicPr>
          <p:nvPr>
            <p:ph type="pic" idx="1"/>
          </p:nvPr>
        </p:nvPicPr>
        <p:blipFill>
          <a:blip r:embed="rId2" cstate="print"/>
          <a:srcRect t="16835" b="16835"/>
          <a:stretch>
            <a:fillRect/>
          </a:stretch>
        </p:blipFill>
        <p:spPr>
          <a:xfrm rot="826690">
            <a:off x="971600" y="1916832"/>
            <a:ext cx="2448272" cy="3250324"/>
          </a:xfrm>
          <a:prstGeom prst="rect">
            <a:avLst/>
          </a:prstGeom>
          <a:solidFill>
            <a:srgbClr val="FFFFFF">
              <a:shade val="85000"/>
            </a:srgbClr>
          </a:solidFill>
          <a:ln w="190500" cap="sq">
            <a:solidFill>
              <a:schemeClr val="accent1"/>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תמונה 4" descr="23.jpg"/>
          <p:cNvPicPr>
            <a:picLocks noChangeAspect="1"/>
          </p:cNvPicPr>
          <p:nvPr/>
        </p:nvPicPr>
        <p:blipFill>
          <a:blip r:embed="rId3" cstate="print"/>
          <a:stretch>
            <a:fillRect/>
          </a:stretch>
        </p:blipFill>
        <p:spPr>
          <a:xfrm>
            <a:off x="4355976" y="1916832"/>
            <a:ext cx="4121927" cy="3096344"/>
          </a:xfrm>
          <a:prstGeom prst="rect">
            <a:avLst/>
          </a:prstGeom>
          <a:solidFill>
            <a:srgbClr val="FFFFFF">
              <a:shade val="85000"/>
            </a:srgbClr>
          </a:solidFill>
          <a:ln w="190500" cap="sq">
            <a:solidFill>
              <a:schemeClr val="accent1"/>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TextBox 6"/>
          <p:cNvSpPr txBox="1"/>
          <p:nvPr/>
        </p:nvSpPr>
        <p:spPr>
          <a:xfrm>
            <a:off x="4716016" y="5589240"/>
            <a:ext cx="3672408" cy="830997"/>
          </a:xfrm>
          <a:prstGeom prst="rect">
            <a:avLst/>
          </a:prstGeom>
          <a:noFill/>
        </p:spPr>
        <p:txBody>
          <a:bodyPr wrap="square" rtlCol="1">
            <a:spAutoFit/>
          </a:bodyPr>
          <a:lstStyle/>
          <a:p>
            <a:pPr algn="ctr"/>
            <a:r>
              <a:rPr lang="he-IL" sz="2400" b="1" dirty="0" smtClean="0">
                <a:solidFill>
                  <a:schemeClr val="bg1">
                    <a:lumMod val="85000"/>
                    <a:lumOff val="15000"/>
                  </a:schemeClr>
                </a:solidFill>
                <a:latin typeface="Guttman Adii" pitchFamily="2" charset="-79"/>
                <a:cs typeface="Guttman Adii" pitchFamily="2" charset="-79"/>
              </a:rPr>
              <a:t>משה סלומון והחברים מקורס הדיפלומטים</a:t>
            </a:r>
            <a:endParaRPr lang="he-IL" sz="2400" b="1" dirty="0">
              <a:solidFill>
                <a:schemeClr val="bg1">
                  <a:lumMod val="85000"/>
                  <a:lumOff val="15000"/>
                </a:schemeClr>
              </a:solidFill>
              <a:latin typeface="Guttman Adii" pitchFamily="2" charset="-79"/>
              <a:cs typeface="Guttman Adii" pitchFamily="2" charset="-79"/>
            </a:endParaRPr>
          </a:p>
        </p:txBody>
      </p:sp>
    </p:spTree>
  </p:cSld>
  <p:clrMapOvr>
    <a:masterClrMapping/>
  </p:clrMapOvr>
  <p:transition spd="slow" advClick="0" advTm="13000">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150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3000"/>
                                        <p:tgtEl>
                                          <p:spTgt spid="5"/>
                                        </p:tgtEl>
                                      </p:cBhvr>
                                    </p:animEffect>
                                  </p:childTnLst>
                                </p:cTn>
                              </p:par>
                            </p:childTnLst>
                          </p:cTn>
                        </p:par>
                        <p:par>
                          <p:cTn id="8" fill="hold">
                            <p:stCondLst>
                              <p:cond delay="4500"/>
                            </p:stCondLst>
                            <p:childTnLst>
                              <p:par>
                                <p:cTn id="9" presetID="14" presetClass="entr" presetSubtype="10" fill="hold"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3000"/>
                                        <p:tgtEl>
                                          <p:spTgt spid="6"/>
                                        </p:tgtEl>
                                      </p:cBhvr>
                                    </p:animEffect>
                                  </p:childTnLst>
                                </p:cTn>
                              </p:par>
                            </p:childTnLst>
                          </p:cTn>
                        </p:par>
                        <p:par>
                          <p:cTn id="12" fill="hold">
                            <p:stCondLst>
                              <p:cond delay="8000"/>
                            </p:stCondLst>
                            <p:childTnLst>
                              <p:par>
                                <p:cTn id="13" presetID="16" presetClass="entr" presetSubtype="21" fill="hold" grpId="0" nodeType="afterEffect">
                                  <p:stCondLst>
                                    <p:cond delay="50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2000"/>
                                        <p:tgtEl>
                                          <p:spTgt spid="2"/>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2000"/>
                                        <p:tgtEl>
                                          <p:spTgt spid="7"/>
                                        </p:tgtEl>
                                      </p:cBhvr>
                                    </p:animEffect>
                                    <p:anim calcmode="lin" valueType="num">
                                      <p:cBhvr>
                                        <p:cTn id="19" dur="2000" fill="hold"/>
                                        <p:tgtEl>
                                          <p:spTgt spid="7"/>
                                        </p:tgtEl>
                                        <p:attrNameLst>
                                          <p:attrName>ppt_x</p:attrName>
                                        </p:attrNameLst>
                                      </p:cBhvr>
                                      <p:tavLst>
                                        <p:tav tm="0">
                                          <p:val>
                                            <p:strVal val="#ppt_x"/>
                                          </p:val>
                                        </p:tav>
                                        <p:tav tm="100000">
                                          <p:val>
                                            <p:strVal val="#ppt_x"/>
                                          </p:val>
                                        </p:tav>
                                      </p:tavLst>
                                    </p:anim>
                                    <p:anim calcmode="lin" valueType="num">
                                      <p:cBhvr>
                                        <p:cTn id="20" dur="2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title"/>
          </p:nvPr>
        </p:nvSpPr>
        <p:spPr>
          <a:xfrm>
            <a:off x="457200" y="0"/>
            <a:ext cx="8229600" cy="1219200"/>
          </a:xfrm>
        </p:spPr>
        <p:txBody>
          <a:bodyPr>
            <a:normAutofit/>
          </a:bodyPr>
          <a:lstStyle/>
          <a:p>
            <a:pPr algn="ctr"/>
            <a:r>
              <a:rPr lang="he-IL" sz="5400" b="1" dirty="0" smtClean="0">
                <a:effectLst>
                  <a:glow rad="228600">
                    <a:schemeClr val="bg1">
                      <a:lumMod val="95000"/>
                      <a:lumOff val="5000"/>
                      <a:alpha val="40000"/>
                    </a:schemeClr>
                  </a:glow>
                  <a:innerShdw blurRad="50800" dist="25400" dir="13500000">
                    <a:prstClr val="black">
                      <a:alpha val="70000"/>
                    </a:prstClr>
                  </a:innerShdw>
                </a:effectLst>
                <a:latin typeface="Guttman Adii" pitchFamily="2" charset="-79"/>
                <a:cs typeface="Guttman Adii" pitchFamily="2" charset="-79"/>
              </a:rPr>
              <a:t>משה במדיו</a:t>
            </a:r>
            <a:endParaRPr lang="he-IL" sz="5400" b="1" dirty="0">
              <a:effectLst>
                <a:glow rad="228600">
                  <a:schemeClr val="bg1">
                    <a:lumMod val="95000"/>
                    <a:lumOff val="5000"/>
                    <a:alpha val="40000"/>
                  </a:schemeClr>
                </a:glow>
                <a:innerShdw blurRad="50800" dist="25400" dir="13500000">
                  <a:prstClr val="black">
                    <a:alpha val="70000"/>
                  </a:prstClr>
                </a:innerShdw>
              </a:effectLst>
              <a:latin typeface="Guttman Adii" pitchFamily="2" charset="-79"/>
              <a:cs typeface="Guttman Adii" pitchFamily="2" charset="-79"/>
            </a:endParaRPr>
          </a:p>
        </p:txBody>
      </p:sp>
      <p:sp>
        <p:nvSpPr>
          <p:cNvPr id="5" name="מציין מיקום תוכן 4"/>
          <p:cNvSpPr>
            <a:spLocks noGrp="1"/>
          </p:cNvSpPr>
          <p:nvPr>
            <p:ph idx="1"/>
          </p:nvPr>
        </p:nvSpPr>
        <p:spPr>
          <a:xfrm>
            <a:off x="457200" y="1268760"/>
            <a:ext cx="8229600" cy="4572000"/>
          </a:xfrm>
        </p:spPr>
        <p:txBody>
          <a:bodyPr/>
          <a:lstStyle/>
          <a:p>
            <a:pPr algn="ctr">
              <a:buNone/>
            </a:pPr>
            <a:r>
              <a:rPr lang="he-IL" sz="3600" b="1" dirty="0" smtClean="0">
                <a:latin typeface="Guttman Adii" pitchFamily="2" charset="-79"/>
                <a:cs typeface="Guttman Adii" pitchFamily="2" charset="-79"/>
              </a:rPr>
              <a:t>עם פרוץ מלחמת השחרור היה משה למפקד פלוגה בגדוד "מוריה" חטיבת עציוני. </a:t>
            </a:r>
          </a:p>
          <a:p>
            <a:pPr algn="ctr">
              <a:buNone/>
            </a:pPr>
            <a:r>
              <a:rPr lang="he-IL" sz="3600" b="1" dirty="0" smtClean="0">
                <a:latin typeface="Guttman Adii" pitchFamily="2" charset="-79"/>
                <a:cs typeface="Guttman Adii" pitchFamily="2" charset="-79"/>
              </a:rPr>
              <a:t>הוא השתתף ופיקד על פעולות רבות בירושלים ובסביבתה: אבטחת שיירות להר טוב ולהר הצופים, פיצוץ מלון "סמירמס" בקטמון, הגנת הר טוב ומוצא, קרבות שיך ג'ארה ו-ואדי ג'וז.</a:t>
            </a:r>
          </a:p>
          <a:p>
            <a:endParaRPr lang="he-IL" dirty="0"/>
          </a:p>
        </p:txBody>
      </p:sp>
    </p:spTree>
  </p:cSld>
  <p:clrMapOvr>
    <a:masterClrMapping/>
  </p:clrMapOvr>
  <mc:AlternateContent xmlns:mc="http://schemas.openxmlformats.org/markup-compatibility/2006">
    <mc:Choice xmlns:p14="http://schemas.microsoft.com/office/powerpoint/2010/main" Requires="p14">
      <p:transition spd="slow" p14:dur="1600" advClick="0" advTm="15000">
        <p:blinds dir="vert"/>
      </p:transition>
    </mc:Choice>
    <mc:Fallback>
      <p:transition spd="slow" advClick="0" advTm="1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0" fill="hold"/>
                                        <p:tgtEl>
                                          <p:spTgt spid="3"/>
                                        </p:tgtEl>
                                        <p:attrNameLst>
                                          <p:attrName>ppt_x</p:attrName>
                                        </p:attrNameLst>
                                      </p:cBhvr>
                                      <p:tavLst>
                                        <p:tav tm="0">
                                          <p:val>
                                            <p:strVal val="#ppt_x"/>
                                          </p:val>
                                        </p:tav>
                                        <p:tav tm="100000">
                                          <p:val>
                                            <p:strVal val="#ppt_x"/>
                                          </p:val>
                                        </p:tav>
                                      </p:tavLst>
                                    </p:anim>
                                    <p:anim calcmode="lin" valueType="num">
                                      <p:cBhvr additive="base">
                                        <p:cTn id="8" dur="30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3500"/>
                            </p:stCondLst>
                            <p:childTnLst>
                              <p:par>
                                <p:cTn id="10" presetID="6" presetClass="entr" presetSubtype="16" fill="hold" grpId="0" nodeType="afterEffect">
                                  <p:stCondLst>
                                    <p:cond delay="50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3000"/>
                                        <p:tgtEl>
                                          <p:spTgt spid="5">
                                            <p:txEl>
                                              <p:pRg st="0" end="0"/>
                                            </p:txEl>
                                          </p:spTgt>
                                        </p:tgtEl>
                                      </p:cBhvr>
                                    </p:animEffect>
                                  </p:childTnLst>
                                </p:cTn>
                              </p:par>
                            </p:childTnLst>
                          </p:cTn>
                        </p:par>
                        <p:par>
                          <p:cTn id="13" fill="hold">
                            <p:stCondLst>
                              <p:cond delay="7000"/>
                            </p:stCondLst>
                            <p:childTnLst>
                              <p:par>
                                <p:cTn id="14" presetID="6" presetClass="entr" presetSubtype="16" fill="hold" grpId="0" nodeType="afterEffect">
                                  <p:stCondLst>
                                    <p:cond delay="50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circle(in)">
                                      <p:cBhvr>
                                        <p:cTn id="16" dur="3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692696"/>
            <a:ext cx="8229600" cy="4572000"/>
          </a:xfrm>
        </p:spPr>
        <p:txBody>
          <a:bodyPr/>
          <a:lstStyle/>
          <a:p>
            <a:pPr algn="ctr">
              <a:buNone/>
            </a:pPr>
            <a:r>
              <a:rPr lang="he-IL" sz="3200" b="1" dirty="0" smtClean="0">
                <a:latin typeface="Guttman Adii" pitchFamily="2" charset="-79"/>
                <a:cs typeface="Guttman Adii" pitchFamily="2" charset="-79"/>
              </a:rPr>
              <a:t>לאחר הטבח בשיירת "הדסה" עלה בידו להגיע להר הצופים לאחר בראש שני משוריינים.</a:t>
            </a:r>
          </a:p>
          <a:p>
            <a:pPr algn="ctr">
              <a:buNone/>
            </a:pPr>
            <a:r>
              <a:rPr lang="he-IL" sz="3200" b="1" dirty="0" smtClean="0">
                <a:latin typeface="Guttman Adii" pitchFamily="2" charset="-79"/>
                <a:cs typeface="Guttman Adii" pitchFamily="2" charset="-79"/>
              </a:rPr>
              <a:t>ב-17 במאי פיקד על ניסיון פריצה לעיר העתיקה בירושלים.</a:t>
            </a:r>
          </a:p>
          <a:p>
            <a:pPr>
              <a:buNone/>
            </a:pPr>
            <a:r>
              <a:rPr lang="he-IL" b="1" dirty="0" smtClean="0">
                <a:latin typeface="Guttman Adii" pitchFamily="2" charset="-79"/>
                <a:cs typeface="Guttman Adii" pitchFamily="2" charset="-79"/>
              </a:rPr>
              <a:t>        </a:t>
            </a:r>
            <a:r>
              <a:rPr lang="he-IL" dirty="0" smtClean="0"/>
              <a:t>                  </a:t>
            </a:r>
          </a:p>
          <a:p>
            <a:pPr>
              <a:buNone/>
            </a:pPr>
            <a:endParaRPr lang="he-IL" dirty="0" smtClean="0"/>
          </a:p>
          <a:p>
            <a:pPr>
              <a:buNone/>
            </a:pPr>
            <a:r>
              <a:rPr lang="he-IL" b="1" dirty="0" smtClean="0">
                <a:latin typeface="Guttman Adii" pitchFamily="2" charset="-79"/>
                <a:cs typeface="Guttman Adii" pitchFamily="2" charset="-79"/>
              </a:rPr>
              <a:t>    </a:t>
            </a:r>
            <a:endParaRPr lang="he-IL" b="1" dirty="0">
              <a:latin typeface="Guttman Adii" pitchFamily="2" charset="-79"/>
              <a:cs typeface="Guttman Adii" pitchFamily="2" charset="-79"/>
            </a:endParaRPr>
          </a:p>
        </p:txBody>
      </p:sp>
      <p:pic>
        <p:nvPicPr>
          <p:cNvPr id="4" name="תמונה 3" descr="25.jpg"/>
          <p:cNvPicPr>
            <a:picLocks noChangeAspect="1"/>
          </p:cNvPicPr>
          <p:nvPr/>
        </p:nvPicPr>
        <p:blipFill>
          <a:blip r:embed="rId2" cstate="print"/>
          <a:stretch>
            <a:fillRect/>
          </a:stretch>
        </p:blipFill>
        <p:spPr>
          <a:xfrm>
            <a:off x="1187624" y="3140968"/>
            <a:ext cx="3374983" cy="252028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5" name="תמונה 4" descr="24.jpg"/>
          <p:cNvPicPr>
            <a:picLocks noChangeAspect="1"/>
          </p:cNvPicPr>
          <p:nvPr/>
        </p:nvPicPr>
        <p:blipFill>
          <a:blip r:embed="rId3" cstate="print"/>
          <a:stretch>
            <a:fillRect/>
          </a:stretch>
        </p:blipFill>
        <p:spPr>
          <a:xfrm rot="296448">
            <a:off x="5699772" y="2862744"/>
            <a:ext cx="1898824" cy="277308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0" name="TextBox 9"/>
          <p:cNvSpPr txBox="1"/>
          <p:nvPr/>
        </p:nvSpPr>
        <p:spPr>
          <a:xfrm>
            <a:off x="5508104" y="5805264"/>
            <a:ext cx="1840915" cy="830997"/>
          </a:xfrm>
          <a:prstGeom prst="rect">
            <a:avLst/>
          </a:prstGeom>
          <a:noFill/>
        </p:spPr>
        <p:txBody>
          <a:bodyPr wrap="square" rtlCol="1">
            <a:spAutoFit/>
          </a:bodyPr>
          <a:lstStyle/>
          <a:p>
            <a:pPr algn="ctr"/>
            <a:r>
              <a:rPr lang="he-IL" sz="2400" b="1" dirty="0" smtClean="0">
                <a:solidFill>
                  <a:schemeClr val="bg2">
                    <a:lumMod val="50000"/>
                  </a:schemeClr>
                </a:solidFill>
                <a:latin typeface="Guttman Adii" pitchFamily="2" charset="-79"/>
                <a:cs typeface="Guttman Adii" pitchFamily="2" charset="-79"/>
              </a:rPr>
              <a:t>משה סלומון </a:t>
            </a:r>
          </a:p>
          <a:p>
            <a:pPr algn="ctr"/>
            <a:r>
              <a:rPr lang="he-IL" sz="2400" b="1" dirty="0" smtClean="0">
                <a:solidFill>
                  <a:schemeClr val="bg2">
                    <a:lumMod val="50000"/>
                  </a:schemeClr>
                </a:solidFill>
                <a:latin typeface="Guttman Adii" pitchFamily="2" charset="-79"/>
                <a:cs typeface="Guttman Adii" pitchFamily="2" charset="-79"/>
              </a:rPr>
              <a:t>במדיו</a:t>
            </a:r>
            <a:endParaRPr lang="he-IL" sz="2400" b="1" dirty="0">
              <a:solidFill>
                <a:schemeClr val="bg2">
                  <a:lumMod val="50000"/>
                </a:schemeClr>
              </a:solidFill>
              <a:latin typeface="Guttman Adii" pitchFamily="2" charset="-79"/>
              <a:cs typeface="Guttman Adii" pitchFamily="2" charset="-79"/>
            </a:endParaRPr>
          </a:p>
        </p:txBody>
      </p:sp>
      <p:sp>
        <p:nvSpPr>
          <p:cNvPr id="11" name="TextBox 10"/>
          <p:cNvSpPr txBox="1"/>
          <p:nvPr/>
        </p:nvSpPr>
        <p:spPr>
          <a:xfrm>
            <a:off x="1938456" y="5877272"/>
            <a:ext cx="1734770" cy="461665"/>
          </a:xfrm>
          <a:prstGeom prst="rect">
            <a:avLst/>
          </a:prstGeom>
          <a:noFill/>
        </p:spPr>
        <p:txBody>
          <a:bodyPr wrap="none" rtlCol="1">
            <a:spAutoFit/>
          </a:bodyPr>
          <a:lstStyle/>
          <a:p>
            <a:pPr algn="ctr"/>
            <a:r>
              <a:rPr lang="he-IL" sz="2400" b="1" dirty="0" smtClean="0">
                <a:solidFill>
                  <a:schemeClr val="bg2">
                    <a:lumMod val="50000"/>
                  </a:schemeClr>
                </a:solidFill>
                <a:latin typeface="Guttman Adii" pitchFamily="2" charset="-79"/>
                <a:cs typeface="Guttman Adii" pitchFamily="2" charset="-79"/>
              </a:rPr>
              <a:t>"גדוד מוריה"</a:t>
            </a:r>
            <a:endParaRPr lang="he-IL" sz="2400" b="1" dirty="0">
              <a:solidFill>
                <a:schemeClr val="bg2">
                  <a:lumMod val="50000"/>
                </a:schemeClr>
              </a:solidFill>
              <a:latin typeface="Guttman Adii" pitchFamily="2" charset="-79"/>
              <a:cs typeface="Guttman Adii" pitchFamily="2" charset="-79"/>
            </a:endParaRPr>
          </a:p>
        </p:txBody>
      </p:sp>
    </p:spTree>
  </p:cSld>
  <p:clrMapOvr>
    <a:masterClrMapping/>
  </p:clrMapOvr>
  <mc:AlternateContent xmlns:mc="http://schemas.openxmlformats.org/markup-compatibility/2006">
    <mc:Choice xmlns:p14="http://schemas.microsoft.com/office/powerpoint/2010/main" Requires="p14">
      <p:transition spd="slow" p14:dur="2500" advClick="0" advTm="14000">
        <p:checker/>
      </p:transition>
    </mc:Choice>
    <mc:Fallback>
      <p:transition spd="slow" advClick="0" advTm="14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3000"/>
                                        <p:tgtEl>
                                          <p:spTgt spid="3">
                                            <p:txEl>
                                              <p:pRg st="0" end="0"/>
                                            </p:txEl>
                                          </p:spTgt>
                                        </p:tgtEl>
                                      </p:cBhvr>
                                    </p:animEffect>
                                  </p:childTnLst>
                                </p:cTn>
                              </p:par>
                            </p:childTnLst>
                          </p:cTn>
                        </p:par>
                        <p:par>
                          <p:cTn id="8" fill="hold">
                            <p:stCondLst>
                              <p:cond delay="3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3000"/>
                                        <p:tgtEl>
                                          <p:spTgt spid="3">
                                            <p:txEl>
                                              <p:pRg st="1" end="1"/>
                                            </p:txEl>
                                          </p:spTgt>
                                        </p:tgtEl>
                                      </p:cBhvr>
                                    </p:animEffect>
                                  </p:childTnLst>
                                </p:cTn>
                              </p:par>
                            </p:childTnLst>
                          </p:cTn>
                        </p:par>
                        <p:par>
                          <p:cTn id="12" fill="hold">
                            <p:stCondLst>
                              <p:cond delay="6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3000"/>
                                        <p:tgtEl>
                                          <p:spTgt spid="3">
                                            <p:txEl>
                                              <p:pRg st="2" end="2"/>
                                            </p:txEl>
                                          </p:spTgt>
                                        </p:tgtEl>
                                      </p:cBhvr>
                                    </p:animEffect>
                                  </p:childTnLst>
                                </p:cTn>
                              </p:par>
                            </p:childTnLst>
                          </p:cTn>
                        </p:par>
                        <p:par>
                          <p:cTn id="16" fill="hold">
                            <p:stCondLst>
                              <p:cond delay="9000"/>
                            </p:stCondLst>
                            <p:childTnLst>
                              <p:par>
                                <p:cTn id="17" presetID="10" presetClass="entr" presetSubtype="0" fill="hold" grpId="0"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3000"/>
                                        <p:tgtEl>
                                          <p:spTgt spid="3">
                                            <p:txEl>
                                              <p:pRg st="4" end="4"/>
                                            </p:txEl>
                                          </p:spTgt>
                                        </p:tgtEl>
                                      </p:cBhvr>
                                    </p:animEffect>
                                  </p:childTnLst>
                                </p:cTn>
                              </p:par>
                            </p:childTnLst>
                          </p:cTn>
                        </p:par>
                        <p:par>
                          <p:cTn id="20" fill="hold">
                            <p:stCondLst>
                              <p:cond delay="12000"/>
                            </p:stCondLst>
                            <p:childTnLst>
                              <p:par>
                                <p:cTn id="21" presetID="21" presetClass="entr" presetSubtype="1" fill="hold" nodeType="afterEffect">
                                  <p:stCondLst>
                                    <p:cond delay="500"/>
                                  </p:stCondLst>
                                  <p:childTnLst>
                                    <p:set>
                                      <p:cBhvr>
                                        <p:cTn id="22" dur="1" fill="hold">
                                          <p:stCondLst>
                                            <p:cond delay="0"/>
                                          </p:stCondLst>
                                        </p:cTn>
                                        <p:tgtEl>
                                          <p:spTgt spid="5"/>
                                        </p:tgtEl>
                                        <p:attrNameLst>
                                          <p:attrName>style.visibility</p:attrName>
                                        </p:attrNameLst>
                                      </p:cBhvr>
                                      <p:to>
                                        <p:strVal val="visible"/>
                                      </p:to>
                                    </p:set>
                                    <p:animEffect transition="in" filter="wheel(1)">
                                      <p:cBhvr>
                                        <p:cTn id="23" dur="3000"/>
                                        <p:tgtEl>
                                          <p:spTgt spid="5"/>
                                        </p:tgtEl>
                                      </p:cBhvr>
                                    </p:animEffect>
                                  </p:childTnLst>
                                </p:cTn>
                              </p:par>
                            </p:childTnLst>
                          </p:cTn>
                        </p:par>
                        <p:par>
                          <p:cTn id="24" fill="hold">
                            <p:stCondLst>
                              <p:cond delay="15500"/>
                            </p:stCondLst>
                            <p:childTnLst>
                              <p:par>
                                <p:cTn id="25" presetID="53" presetClass="entr" presetSubtype="16"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3000" fill="hold"/>
                                        <p:tgtEl>
                                          <p:spTgt spid="4"/>
                                        </p:tgtEl>
                                        <p:attrNameLst>
                                          <p:attrName>ppt_w</p:attrName>
                                        </p:attrNameLst>
                                      </p:cBhvr>
                                      <p:tavLst>
                                        <p:tav tm="0">
                                          <p:val>
                                            <p:fltVal val="0"/>
                                          </p:val>
                                        </p:tav>
                                        <p:tav tm="100000">
                                          <p:val>
                                            <p:strVal val="#ppt_w"/>
                                          </p:val>
                                        </p:tav>
                                      </p:tavLst>
                                    </p:anim>
                                    <p:anim calcmode="lin" valueType="num">
                                      <p:cBhvr>
                                        <p:cTn id="28" dur="3000" fill="hold"/>
                                        <p:tgtEl>
                                          <p:spTgt spid="4"/>
                                        </p:tgtEl>
                                        <p:attrNameLst>
                                          <p:attrName>ppt_h</p:attrName>
                                        </p:attrNameLst>
                                      </p:cBhvr>
                                      <p:tavLst>
                                        <p:tav tm="0">
                                          <p:val>
                                            <p:fltVal val="0"/>
                                          </p:val>
                                        </p:tav>
                                        <p:tav tm="100000">
                                          <p:val>
                                            <p:strVal val="#ppt_h"/>
                                          </p:val>
                                        </p:tav>
                                      </p:tavLst>
                                    </p:anim>
                                    <p:animEffect transition="in" filter="fade">
                                      <p:cBhvr>
                                        <p:cTn id="29" dur="3000"/>
                                        <p:tgtEl>
                                          <p:spTgt spid="4"/>
                                        </p:tgtEl>
                                      </p:cBhvr>
                                    </p:animEffect>
                                  </p:childTnLst>
                                </p:cTn>
                              </p:par>
                              <p:par>
                                <p:cTn id="30" presetID="2" presetClass="entr" presetSubtype="4"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2000" fill="hold"/>
                                        <p:tgtEl>
                                          <p:spTgt spid="10"/>
                                        </p:tgtEl>
                                        <p:attrNameLst>
                                          <p:attrName>ppt_x</p:attrName>
                                        </p:attrNameLst>
                                      </p:cBhvr>
                                      <p:tavLst>
                                        <p:tav tm="0">
                                          <p:val>
                                            <p:strVal val="#ppt_x"/>
                                          </p:val>
                                        </p:tav>
                                        <p:tav tm="100000">
                                          <p:val>
                                            <p:strVal val="#ppt_x"/>
                                          </p:val>
                                        </p:tav>
                                      </p:tavLst>
                                    </p:anim>
                                    <p:anim calcmode="lin" valueType="num">
                                      <p:cBhvr additive="base">
                                        <p:cTn id="33" dur="2000" fill="hold"/>
                                        <p:tgtEl>
                                          <p:spTgt spid="1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2000" fill="hold"/>
                                        <p:tgtEl>
                                          <p:spTgt spid="11"/>
                                        </p:tgtEl>
                                        <p:attrNameLst>
                                          <p:attrName>ppt_x</p:attrName>
                                        </p:attrNameLst>
                                      </p:cBhvr>
                                      <p:tavLst>
                                        <p:tav tm="0">
                                          <p:val>
                                            <p:strVal val="#ppt_x"/>
                                          </p:val>
                                        </p:tav>
                                        <p:tav tm="100000">
                                          <p:val>
                                            <p:strVal val="#ppt_x"/>
                                          </p:val>
                                        </p:tav>
                                      </p:tavLst>
                                    </p:anim>
                                    <p:anim calcmode="lin" valueType="num">
                                      <p:cBhvr additive="base">
                                        <p:cTn id="37" dur="2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4785320"/>
          </a:xfrm>
        </p:spPr>
        <p:txBody>
          <a:bodyPr/>
          <a:lstStyle/>
          <a:p>
            <a:pPr algn="ctr">
              <a:buNone/>
            </a:pPr>
            <a:r>
              <a:rPr lang="he-IL" sz="2800" b="1" dirty="0" smtClean="0">
                <a:latin typeface="Guttman Adii" pitchFamily="2" charset="-79"/>
                <a:cs typeface="Guttman Adii" pitchFamily="2" charset="-79"/>
              </a:rPr>
              <a:t>מלחמת העצמאות החלה מיד לאחר קבלת תוכנית החלוקה של האו"ם, בכ"ט בנובמבר 1947 והסתיימה ב-20 ביולי 1949.</a:t>
            </a:r>
          </a:p>
          <a:p>
            <a:pPr algn="ctr">
              <a:buNone/>
            </a:pPr>
            <a:r>
              <a:rPr lang="he-IL" sz="2800" b="1" dirty="0" smtClean="0">
                <a:latin typeface="Guttman Adii" pitchFamily="2" charset="-79"/>
                <a:cs typeface="Guttman Adii" pitchFamily="2" charset="-79"/>
              </a:rPr>
              <a:t>המלחמה הייתה עימות בין מדינת ישראל לבין ערביי ארץ ישראל וחלק ממדינות ערב שניסו למנוע את החלטת תוכנית החלוקה ואת הקמתה של המדינה היהודית בשטח ארץ ישראל המנדטורית.</a:t>
            </a:r>
          </a:p>
          <a:p>
            <a:pPr algn="ctr">
              <a:buNone/>
            </a:pPr>
            <a:r>
              <a:rPr lang="he-IL" sz="2800" b="1" dirty="0" smtClean="0">
                <a:latin typeface="Guttman Adii" pitchFamily="2" charset="-79"/>
                <a:cs typeface="Guttman Adii" pitchFamily="2" charset="-79"/>
              </a:rPr>
              <a:t>בין הצדדים הלוחמים במלחמה השתתפו גם שש חטיבות "ההגנה" שכללו ביניהן את גולני, גבעתי, כרמלי, אלכסנדרוני, קרייתי ועציוני.</a:t>
            </a:r>
          </a:p>
          <a:p>
            <a:endParaRPr lang="he-IL" dirty="0" smtClean="0"/>
          </a:p>
        </p:txBody>
      </p:sp>
      <p:sp>
        <p:nvSpPr>
          <p:cNvPr id="2" name="Title 1"/>
          <p:cNvSpPr>
            <a:spLocks noGrp="1"/>
          </p:cNvSpPr>
          <p:nvPr>
            <p:ph type="title"/>
          </p:nvPr>
        </p:nvSpPr>
        <p:spPr/>
        <p:txBody>
          <a:bodyPr>
            <a:normAutofit/>
          </a:bodyPr>
          <a:lstStyle/>
          <a:p>
            <a:pPr algn="ctr"/>
            <a:r>
              <a:rPr lang="he-IL" sz="5400" b="1" dirty="0" smtClean="0">
                <a:effectLst>
                  <a:glow rad="228600">
                    <a:schemeClr val="bg1">
                      <a:lumMod val="95000"/>
                      <a:lumOff val="5000"/>
                      <a:alpha val="40000"/>
                    </a:schemeClr>
                  </a:glow>
                  <a:innerShdw blurRad="50800" dist="25400" dir="13500000">
                    <a:prstClr val="black">
                      <a:alpha val="70000"/>
                    </a:prstClr>
                  </a:innerShdw>
                </a:effectLst>
                <a:latin typeface="Guttman Adii" pitchFamily="2" charset="-79"/>
                <a:cs typeface="Guttman Adii" pitchFamily="2" charset="-79"/>
              </a:rPr>
              <a:t>מלחמת העצמאות </a:t>
            </a:r>
            <a:endParaRPr lang="en-US" sz="5400" b="1" dirty="0">
              <a:effectLst>
                <a:glow rad="228600">
                  <a:schemeClr val="bg1">
                    <a:lumMod val="95000"/>
                    <a:lumOff val="5000"/>
                    <a:alpha val="40000"/>
                  </a:schemeClr>
                </a:glow>
                <a:innerShdw blurRad="50800" dist="25400" dir="13500000">
                  <a:prstClr val="black">
                    <a:alpha val="70000"/>
                  </a:prstClr>
                </a:innerShdw>
              </a:effectLst>
              <a:cs typeface="Guttman Adii" pitchFamily="2" charset="-79"/>
            </a:endParaRPr>
          </a:p>
        </p:txBody>
      </p:sp>
    </p:spTree>
    <p:extLst>
      <p:ext uri="{BB962C8B-B14F-4D97-AF65-F5344CB8AC3E}">
        <p14:creationId xmlns:p14="http://schemas.microsoft.com/office/powerpoint/2010/main" val="2410908475"/>
      </p:ext>
    </p:extLst>
  </p:cSld>
  <p:clrMapOvr>
    <a:masterClrMapping/>
  </p:clrMapOvr>
  <mc:AlternateContent xmlns:mc="http://schemas.openxmlformats.org/markup-compatibility/2006">
    <mc:Choice xmlns:p14="http://schemas.microsoft.com/office/powerpoint/2010/main" Requires="p14">
      <p:transition spd="slow" p14:dur="3000" advClick="0" advTm="16000">
        <p14:shred/>
      </p:transition>
    </mc:Choice>
    <mc:Fallback>
      <p:transition spd="slow" advClick="0" advTm="1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anim calcmode="lin" valueType="num">
                                      <p:cBhvr>
                                        <p:cTn id="8" dur="3000" fill="hold"/>
                                        <p:tgtEl>
                                          <p:spTgt spid="2"/>
                                        </p:tgtEl>
                                        <p:attrNameLst>
                                          <p:attrName>ppt_x</p:attrName>
                                        </p:attrNameLst>
                                      </p:cBhvr>
                                      <p:tavLst>
                                        <p:tav tm="0">
                                          <p:val>
                                            <p:strVal val="#ppt_x"/>
                                          </p:val>
                                        </p:tav>
                                        <p:tav tm="100000">
                                          <p:val>
                                            <p:strVal val="#ppt_x"/>
                                          </p:val>
                                        </p:tav>
                                      </p:tavLst>
                                    </p:anim>
                                    <p:anim calcmode="lin" valueType="num">
                                      <p:cBhvr>
                                        <p:cTn id="9" dur="3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3500"/>
                            </p:stCondLst>
                            <p:childTnLst>
                              <p:par>
                                <p:cTn id="11" presetID="42" presetClass="entr" presetSubtype="0" fill="hold" grpId="0" nodeType="afterEffect">
                                  <p:stCondLst>
                                    <p:cond delay="50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3000"/>
                                        <p:tgtEl>
                                          <p:spTgt spid="3">
                                            <p:txEl>
                                              <p:pRg st="0" end="0"/>
                                            </p:txEl>
                                          </p:spTgt>
                                        </p:tgtEl>
                                      </p:cBhvr>
                                    </p:animEffect>
                                    <p:anim calcmode="lin" valueType="num">
                                      <p:cBhvr>
                                        <p:cTn id="14" dur="3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3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7000"/>
                            </p:stCondLst>
                            <p:childTnLst>
                              <p:par>
                                <p:cTn id="17" presetID="42" presetClass="entr" presetSubtype="0" fill="hold" grpId="0" nodeType="afterEffect">
                                  <p:stCondLst>
                                    <p:cond delay="50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3000"/>
                                        <p:tgtEl>
                                          <p:spTgt spid="3">
                                            <p:txEl>
                                              <p:pRg st="1" end="1"/>
                                            </p:txEl>
                                          </p:spTgt>
                                        </p:tgtEl>
                                      </p:cBhvr>
                                    </p:animEffect>
                                    <p:anim calcmode="lin" valueType="num">
                                      <p:cBhvr>
                                        <p:cTn id="20" dur="3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3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2" fill="hold">
                            <p:stCondLst>
                              <p:cond delay="10500"/>
                            </p:stCondLst>
                            <p:childTnLst>
                              <p:par>
                                <p:cTn id="23" presetID="42" presetClass="entr" presetSubtype="0" fill="hold" grpId="0" nodeType="afterEffect">
                                  <p:stCondLst>
                                    <p:cond delay="50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3000"/>
                                        <p:tgtEl>
                                          <p:spTgt spid="3">
                                            <p:txEl>
                                              <p:pRg st="2" end="2"/>
                                            </p:txEl>
                                          </p:spTgt>
                                        </p:tgtEl>
                                      </p:cBhvr>
                                    </p:animEffect>
                                    <p:anim calcmode="lin" valueType="num">
                                      <p:cBhvr>
                                        <p:cTn id="26" dur="3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3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663972"/>
            <a:ext cx="8229600" cy="4781252"/>
          </a:xfrm>
        </p:spPr>
        <p:txBody>
          <a:bodyPr>
            <a:normAutofit lnSpcReduction="10000"/>
          </a:bodyPr>
          <a:lstStyle/>
          <a:p>
            <a:pPr algn="ctr">
              <a:buNone/>
            </a:pPr>
            <a:r>
              <a:rPr lang="he-IL" sz="3200" b="1" dirty="0" smtClean="0">
                <a:latin typeface="Guttman Adii" pitchFamily="2" charset="-79"/>
                <a:cs typeface="Guttman Adii" pitchFamily="2" charset="-79"/>
              </a:rPr>
              <a:t>המלחמה</a:t>
            </a:r>
            <a:r>
              <a:rPr lang="he-IL" sz="3200" dirty="0" smtClean="0">
                <a:latin typeface="Guttman Adii" pitchFamily="2" charset="-79"/>
                <a:cs typeface="Guttman Adii" pitchFamily="2" charset="-79"/>
              </a:rPr>
              <a:t> </a:t>
            </a:r>
            <a:r>
              <a:rPr lang="he-IL" sz="3200" b="1" dirty="0" smtClean="0">
                <a:latin typeface="Guttman Adii" pitchFamily="2" charset="-79"/>
                <a:cs typeface="Guttman Adii" pitchFamily="2" charset="-79"/>
              </a:rPr>
              <a:t>הסתיימה בניצחונה של ישראל, שהרחיבה את גבולותיה מעבר לגבולות שנקבעו למדינה היהודית במסגרת החלטת החלוקה.</a:t>
            </a:r>
          </a:p>
          <a:p>
            <a:pPr algn="ctr">
              <a:buNone/>
            </a:pPr>
            <a:r>
              <a:rPr lang="he-IL" sz="3200" b="1" dirty="0" smtClean="0">
                <a:latin typeface="Guttman Adii" pitchFamily="2" charset="-79"/>
                <a:cs typeface="Guttman Adii" pitchFamily="2" charset="-79"/>
              </a:rPr>
              <a:t>עד לסיומה של מלחמת העצמאות, נפלו לכוחות העבריים כ- 6,000 גברים ונשים.</a:t>
            </a:r>
          </a:p>
          <a:p>
            <a:pPr algn="ctr">
              <a:buNone/>
            </a:pPr>
            <a:r>
              <a:rPr lang="he-IL" sz="3200" b="1" dirty="0" smtClean="0">
                <a:latin typeface="Guttman Adii" pitchFamily="2" charset="-79"/>
                <a:cs typeface="Guttman Adii" pitchFamily="2" charset="-79"/>
              </a:rPr>
              <a:t>בפי הנופלים שם המשורר נתן אלתרמן, בתחילת המלחמה, את מילות הנופלים לאומה:</a:t>
            </a:r>
          </a:p>
          <a:p>
            <a:pPr algn="ctr">
              <a:buNone/>
            </a:pPr>
            <a:r>
              <a:rPr lang="he-IL" sz="4000" b="1" dirty="0" smtClean="0">
                <a:effectLst>
                  <a:glow rad="101600">
                    <a:srgbClr val="800000">
                      <a:alpha val="60000"/>
                    </a:srgbClr>
                  </a:glow>
                </a:effectLst>
                <a:latin typeface="Guttman Adii" pitchFamily="2" charset="-79"/>
                <a:cs typeface="Guttman Adii" pitchFamily="2" charset="-79"/>
              </a:rPr>
              <a:t>"אנחנו מגש הכסף שעליו לך ניתנה מדינת היהודים."</a:t>
            </a:r>
          </a:p>
          <a:p>
            <a:endParaRPr lang="he-IL" dirty="0"/>
          </a:p>
        </p:txBody>
      </p:sp>
    </p:spTree>
  </p:cSld>
  <p:clrMapOvr>
    <a:masterClrMapping/>
  </p:clrMapOvr>
  <mc:AlternateContent xmlns:mc="http://schemas.openxmlformats.org/markup-compatibility/2006">
    <mc:Choice xmlns:p14="http://schemas.microsoft.com/office/powerpoint/2010/main" Requires="p14">
      <p:transition spd="slow" p14:dur="3400" advClick="0" advTm="15000">
        <p14:reveal thruBlk="1" dir="r"/>
      </p:transition>
    </mc:Choice>
    <mc:Fallback>
      <p:transition spd="slow" advClick="0" advTm="1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afterEffect">
                                  <p:stCondLst>
                                    <p:cond delay="3000"/>
                                  </p:stCondLst>
                                  <p:childTnLst>
                                    <p:animScale>
                                      <p:cBhvr>
                                        <p:cTn id="6" dur="3000" fill="hold"/>
                                        <p:tgtEl>
                                          <p:spTgt spid="3">
                                            <p:txEl>
                                              <p:pRg st="3" end="3"/>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807804" y="457200"/>
            <a:ext cx="3528392" cy="1066800"/>
          </a:xfrm>
        </p:spPr>
        <p:txBody>
          <a:bodyPr>
            <a:normAutofit fontScale="90000"/>
          </a:bodyPr>
          <a:lstStyle/>
          <a:p>
            <a:pPr algn="ctr"/>
            <a:r>
              <a:rPr lang="he-IL" sz="2800" dirty="0" smtClean="0">
                <a:effectLst>
                  <a:glow rad="101600">
                    <a:schemeClr val="bg1">
                      <a:lumMod val="95000"/>
                      <a:lumOff val="5000"/>
                      <a:alpha val="60000"/>
                    </a:schemeClr>
                  </a:glow>
                </a:effectLst>
                <a:latin typeface="Guttman Adii" pitchFamily="2" charset="-79"/>
                <a:cs typeface="Guttman Adii" pitchFamily="2" charset="-79"/>
              </a:rPr>
              <a:t>תמונות מתוך מלחמת יום העצמאות</a:t>
            </a:r>
            <a:r>
              <a:rPr lang="he-IL" dirty="0" smtClean="0">
                <a:effectLst>
                  <a:glow rad="101600">
                    <a:schemeClr val="bg1">
                      <a:lumMod val="95000"/>
                      <a:lumOff val="5000"/>
                      <a:alpha val="60000"/>
                    </a:schemeClr>
                  </a:glow>
                </a:effectLst>
                <a:latin typeface="Guttman Adii" pitchFamily="2" charset="-79"/>
                <a:cs typeface="Guttman Adii" pitchFamily="2" charset="-79"/>
              </a:rPr>
              <a:t/>
            </a:r>
            <a:br>
              <a:rPr lang="he-IL" dirty="0" smtClean="0">
                <a:effectLst>
                  <a:glow rad="101600">
                    <a:schemeClr val="bg1">
                      <a:lumMod val="95000"/>
                      <a:lumOff val="5000"/>
                      <a:alpha val="60000"/>
                    </a:schemeClr>
                  </a:glow>
                </a:effectLst>
                <a:latin typeface="Guttman Adii" pitchFamily="2" charset="-79"/>
                <a:cs typeface="Guttman Adii" pitchFamily="2" charset="-79"/>
              </a:rPr>
            </a:br>
            <a:endParaRPr lang="he-IL" dirty="0">
              <a:effectLst>
                <a:glow rad="101600">
                  <a:schemeClr val="bg1">
                    <a:lumMod val="95000"/>
                    <a:lumOff val="5000"/>
                    <a:alpha val="60000"/>
                  </a:schemeClr>
                </a:glow>
              </a:effectLst>
              <a:latin typeface="Guttman Adii" pitchFamily="2" charset="-79"/>
              <a:cs typeface="Guttman Adii" pitchFamily="2" charset="-79"/>
            </a:endParaRPr>
          </a:p>
        </p:txBody>
      </p:sp>
      <p:pic>
        <p:nvPicPr>
          <p:cNvPr id="5" name="מציין מיקום של תמונה 4" descr="26.jpg"/>
          <p:cNvPicPr>
            <a:picLocks noGrp="1" noChangeAspect="1"/>
          </p:cNvPicPr>
          <p:nvPr>
            <p:ph type="pic" idx="1"/>
          </p:nvPr>
        </p:nvPicPr>
        <p:blipFill>
          <a:blip r:embed="rId2" cstate="print"/>
          <a:srcRect l="9683" r="9683"/>
          <a:stretch>
            <a:fillRect/>
          </a:stretch>
        </p:blipFill>
        <p:spPr>
          <a:xfrm>
            <a:off x="2915817" y="1412776"/>
            <a:ext cx="3312367" cy="2486777"/>
          </a:xfrm>
          <a:effectLst>
            <a:glow rad="101600">
              <a:schemeClr val="bg1">
                <a:lumMod val="65000"/>
                <a:lumOff val="35000"/>
                <a:alpha val="60000"/>
              </a:schemeClr>
            </a:glow>
            <a:outerShdw blurRad="88900" sx="103000" sy="103000" algn="ctr" rotWithShape="0">
              <a:prstClr val="black">
                <a:alpha val="32000"/>
              </a:prstClr>
            </a:outerShdw>
            <a:softEdge rad="127000"/>
          </a:effectLst>
        </p:spPr>
      </p:pic>
      <p:pic>
        <p:nvPicPr>
          <p:cNvPr id="6" name="תמונה 5" descr="28.jpg"/>
          <p:cNvPicPr>
            <a:picLocks noChangeAspect="1"/>
          </p:cNvPicPr>
          <p:nvPr/>
        </p:nvPicPr>
        <p:blipFill>
          <a:blip r:embed="rId3" cstate="print"/>
          <a:stretch>
            <a:fillRect/>
          </a:stretch>
        </p:blipFill>
        <p:spPr>
          <a:xfrm>
            <a:off x="683568" y="4221088"/>
            <a:ext cx="3164200" cy="2116918"/>
          </a:xfrm>
          <a:prstGeom prst="rect">
            <a:avLst/>
          </a:prstGeom>
          <a:ln>
            <a:noFill/>
          </a:ln>
          <a:effectLst>
            <a:glow rad="101600">
              <a:schemeClr val="bg1">
                <a:lumMod val="65000"/>
                <a:lumOff val="35000"/>
                <a:alpha val="60000"/>
              </a:schemeClr>
            </a:glow>
            <a:softEdge rad="112500"/>
          </a:effectLst>
        </p:spPr>
      </p:pic>
      <p:pic>
        <p:nvPicPr>
          <p:cNvPr id="7" name="תמונה 6" descr="27.jpeg"/>
          <p:cNvPicPr>
            <a:picLocks noChangeAspect="1"/>
          </p:cNvPicPr>
          <p:nvPr/>
        </p:nvPicPr>
        <p:blipFill>
          <a:blip r:embed="rId4" cstate="print"/>
          <a:stretch>
            <a:fillRect/>
          </a:stretch>
        </p:blipFill>
        <p:spPr>
          <a:xfrm>
            <a:off x="5292080" y="4149080"/>
            <a:ext cx="3227728" cy="2160240"/>
          </a:xfrm>
          <a:prstGeom prst="rect">
            <a:avLst/>
          </a:prstGeom>
          <a:ln>
            <a:noFill/>
          </a:ln>
          <a:effectLst>
            <a:glow rad="101600">
              <a:schemeClr val="bg1">
                <a:lumMod val="65000"/>
                <a:lumOff val="35000"/>
                <a:alpha val="60000"/>
              </a:schemeClr>
            </a:glow>
            <a:softEdge rad="112500"/>
          </a:effec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11000">
        <p15:prstTrans prst="fallOver" invX="1"/>
      </p:transition>
    </mc:Choice>
    <mc:Fallback>
      <p:transition spd="slow" advClick="0" advTm="1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circle(in)">
                                      <p:cBhvr>
                                        <p:cTn id="11" dur="3000"/>
                                        <p:tgtEl>
                                          <p:spTgt spid="5"/>
                                        </p:tgtEl>
                                      </p:cBhvr>
                                    </p:animEffect>
                                  </p:childTnLst>
                                </p:cTn>
                              </p:par>
                            </p:childTnLst>
                          </p:cTn>
                        </p:par>
                        <p:par>
                          <p:cTn id="12" fill="hold">
                            <p:stCondLst>
                              <p:cond delay="5000"/>
                            </p:stCondLst>
                            <p:childTnLst>
                              <p:par>
                                <p:cTn id="13" presetID="42"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3000"/>
                                        <p:tgtEl>
                                          <p:spTgt spid="7"/>
                                        </p:tgtEl>
                                      </p:cBhvr>
                                    </p:animEffect>
                                    <p:anim calcmode="lin" valueType="num">
                                      <p:cBhvr>
                                        <p:cTn id="16" dur="3000" fill="hold"/>
                                        <p:tgtEl>
                                          <p:spTgt spid="7"/>
                                        </p:tgtEl>
                                        <p:attrNameLst>
                                          <p:attrName>ppt_x</p:attrName>
                                        </p:attrNameLst>
                                      </p:cBhvr>
                                      <p:tavLst>
                                        <p:tav tm="0">
                                          <p:val>
                                            <p:strVal val="#ppt_x"/>
                                          </p:val>
                                        </p:tav>
                                        <p:tav tm="100000">
                                          <p:val>
                                            <p:strVal val="#ppt_x"/>
                                          </p:val>
                                        </p:tav>
                                      </p:tavLst>
                                    </p:anim>
                                    <p:anim calcmode="lin" valueType="num">
                                      <p:cBhvr>
                                        <p:cTn id="17" dur="300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8000"/>
                            </p:stCondLst>
                            <p:childTnLst>
                              <p:par>
                                <p:cTn id="19" presetID="42"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3000"/>
                                        <p:tgtEl>
                                          <p:spTgt spid="6"/>
                                        </p:tgtEl>
                                      </p:cBhvr>
                                    </p:animEffect>
                                    <p:anim calcmode="lin" valueType="num">
                                      <p:cBhvr>
                                        <p:cTn id="22" dur="3000" fill="hold"/>
                                        <p:tgtEl>
                                          <p:spTgt spid="6"/>
                                        </p:tgtEl>
                                        <p:attrNameLst>
                                          <p:attrName>ppt_x</p:attrName>
                                        </p:attrNameLst>
                                      </p:cBhvr>
                                      <p:tavLst>
                                        <p:tav tm="0">
                                          <p:val>
                                            <p:strVal val="#ppt_x"/>
                                          </p:val>
                                        </p:tav>
                                        <p:tav tm="100000">
                                          <p:val>
                                            <p:strVal val="#ppt_x"/>
                                          </p:val>
                                        </p:tav>
                                      </p:tavLst>
                                    </p:anim>
                                    <p:anim calcmode="lin" valueType="num">
                                      <p:cBhvr>
                                        <p:cTn id="23" dur="3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457200" y="1524000"/>
            <a:ext cx="8229600" cy="4572000"/>
          </a:xfrm>
        </p:spPr>
        <p:txBody>
          <a:bodyPr>
            <a:normAutofit/>
          </a:bodyPr>
          <a:lstStyle/>
          <a:p>
            <a:pPr algn="ctr">
              <a:buNone/>
            </a:pPr>
            <a:r>
              <a:rPr lang="he-IL" sz="3600" b="1" dirty="0" smtClean="0">
                <a:latin typeface="Guttman Adii" pitchFamily="2" charset="-79"/>
                <a:cs typeface="Guttman Adii" pitchFamily="2" charset="-79"/>
              </a:rPr>
              <a:t>המבצע האחרון של משה סלומון, היה החשוב בחייו.</a:t>
            </a:r>
          </a:p>
          <a:p>
            <a:pPr algn="ctr">
              <a:buNone/>
            </a:pPr>
            <a:r>
              <a:rPr lang="he-IL" sz="3600" b="1" dirty="0" smtClean="0">
                <a:latin typeface="Guttman Adii" pitchFamily="2" charset="-79"/>
                <a:cs typeface="Guttman Adii" pitchFamily="2" charset="-79"/>
              </a:rPr>
              <a:t>ב-17 במאי 1948 פיקד משה על ניסיון פריצה שבו תפקיד הפלוגה היה לפרוץ לעיר העתיקה בירושלים. </a:t>
            </a:r>
          </a:p>
          <a:p>
            <a:pPr algn="ctr">
              <a:buNone/>
            </a:pPr>
            <a:r>
              <a:rPr lang="he-IL" sz="3600" b="1" dirty="0" smtClean="0">
                <a:latin typeface="Guttman Adii" pitchFamily="2" charset="-79"/>
                <a:cs typeface="Guttman Adii" pitchFamily="2" charset="-79"/>
              </a:rPr>
              <a:t>ביחד עם פלוגתו של משה סלומון היו אמורים לצאת עוד שתי פלוגות, אחת משער שכם ואחת משער ציון.</a:t>
            </a:r>
          </a:p>
          <a:p>
            <a:endParaRPr lang="he-IL" dirty="0" smtClean="0"/>
          </a:p>
          <a:p>
            <a:endParaRPr lang="he-IL" dirty="0" smtClean="0"/>
          </a:p>
        </p:txBody>
      </p:sp>
      <p:sp>
        <p:nvSpPr>
          <p:cNvPr id="3" name="כותרת 2"/>
          <p:cNvSpPr>
            <a:spLocks noGrp="1"/>
          </p:cNvSpPr>
          <p:nvPr>
            <p:ph type="title"/>
          </p:nvPr>
        </p:nvSpPr>
        <p:spPr>
          <a:xfrm>
            <a:off x="457200" y="152400"/>
            <a:ext cx="8229600" cy="1219200"/>
          </a:xfrm>
        </p:spPr>
        <p:txBody>
          <a:bodyPr>
            <a:normAutofit/>
          </a:bodyPr>
          <a:lstStyle/>
          <a:p>
            <a:pPr algn="ctr"/>
            <a:r>
              <a:rPr lang="he-IL" sz="5400" b="1" dirty="0" smtClean="0">
                <a:effectLst>
                  <a:glow rad="101600">
                    <a:schemeClr val="bg1">
                      <a:lumMod val="95000"/>
                      <a:lumOff val="5000"/>
                      <a:alpha val="60000"/>
                    </a:schemeClr>
                  </a:glow>
                  <a:innerShdw blurRad="50800" dist="25400" dir="13500000">
                    <a:prstClr val="black">
                      <a:alpha val="70000"/>
                    </a:prstClr>
                  </a:innerShdw>
                </a:effectLst>
                <a:latin typeface="Guttman Adii" pitchFamily="2" charset="-79"/>
                <a:cs typeface="Guttman Adii" pitchFamily="2" charset="-79"/>
              </a:rPr>
              <a:t>המבצע האחרון</a:t>
            </a:r>
            <a:endParaRPr lang="he-IL" sz="5400" b="1" dirty="0">
              <a:effectLst>
                <a:glow rad="101600">
                  <a:schemeClr val="bg1">
                    <a:lumMod val="95000"/>
                    <a:lumOff val="5000"/>
                    <a:alpha val="60000"/>
                  </a:schemeClr>
                </a:glow>
                <a:innerShdw blurRad="50800" dist="25400" dir="13500000">
                  <a:prstClr val="black">
                    <a:alpha val="70000"/>
                  </a:prstClr>
                </a:innerShdw>
              </a:effectLst>
              <a:latin typeface="Guttman Adii" pitchFamily="2" charset="-79"/>
              <a:cs typeface="Guttman Adii" pitchFamily="2" charset="-79"/>
            </a:endParaRPr>
          </a:p>
        </p:txBody>
      </p:sp>
      <p:pic>
        <p:nvPicPr>
          <p:cNvPr id="4" name="ים הרחמים">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668344" y="457200"/>
            <a:ext cx="609600" cy="6096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Click="0" advTm="13000">
        <p15:prstTrans prst="pageCurlDouble" invX="1"/>
      </p:transition>
    </mc:Choice>
    <mc:Fallback>
      <p:transition spd="slow" advClick="0" advTm="1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000"/>
                                        <p:tgtEl>
                                          <p:spTgt spid="3"/>
                                        </p:tgtEl>
                                      </p:cBhvr>
                                    </p:animEffect>
                                  </p:childTnLst>
                                </p:cTn>
                              </p:par>
                            </p:childTnLst>
                          </p:cTn>
                        </p:par>
                        <p:par>
                          <p:cTn id="8" fill="hold">
                            <p:stCondLst>
                              <p:cond delay="3500"/>
                            </p:stCondLst>
                            <p:childTnLst>
                              <p:par>
                                <p:cTn id="9" presetID="42" presetClass="entr" presetSubtype="0" fill="hold" grpId="0" nodeType="afterEffect">
                                  <p:stCondLst>
                                    <p:cond delay="50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3000"/>
                                        <p:tgtEl>
                                          <p:spTgt spid="2">
                                            <p:txEl>
                                              <p:pRg st="0" end="0"/>
                                            </p:txEl>
                                          </p:spTgt>
                                        </p:tgtEl>
                                      </p:cBhvr>
                                    </p:animEffect>
                                    <p:anim calcmode="lin" valueType="num">
                                      <p:cBhvr>
                                        <p:cTn id="12" dur="3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3" dur="3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7000"/>
                            </p:stCondLst>
                            <p:childTnLst>
                              <p:par>
                                <p:cTn id="15" presetID="42" presetClass="entr" presetSubtype="0" fill="hold" grpId="0" nodeType="afterEffect">
                                  <p:stCondLst>
                                    <p:cond delay="50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3000"/>
                                        <p:tgtEl>
                                          <p:spTgt spid="2">
                                            <p:txEl>
                                              <p:pRg st="1" end="1"/>
                                            </p:txEl>
                                          </p:spTgt>
                                        </p:tgtEl>
                                      </p:cBhvr>
                                    </p:animEffect>
                                    <p:anim calcmode="lin" valueType="num">
                                      <p:cBhvr>
                                        <p:cTn id="18" dur="3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9" dur="3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par>
                          <p:cTn id="20" fill="hold">
                            <p:stCondLst>
                              <p:cond delay="10500"/>
                            </p:stCondLst>
                            <p:childTnLst>
                              <p:par>
                                <p:cTn id="21" presetID="42" presetClass="entr" presetSubtype="0" fill="hold" grpId="0" nodeType="afterEffect">
                                  <p:stCondLst>
                                    <p:cond delay="50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3000"/>
                                        <p:tgtEl>
                                          <p:spTgt spid="2">
                                            <p:txEl>
                                              <p:pRg st="2" end="2"/>
                                            </p:txEl>
                                          </p:spTgt>
                                        </p:tgtEl>
                                      </p:cBhvr>
                                    </p:animEffect>
                                    <p:anim calcmode="lin" valueType="num">
                                      <p:cBhvr>
                                        <p:cTn id="24" dur="3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5" dur="3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par>
                          <p:cTn id="26" fill="hold">
                            <p:stCondLst>
                              <p:cond delay="14000"/>
                            </p:stCondLst>
                            <p:childTnLst>
                              <p:par>
                                <p:cTn id="27" presetID="1" presetClass="mediacall" presetSubtype="0" fill="hold" nodeType="afterEffect">
                                  <p:stCondLst>
                                    <p:cond delay="0"/>
                                  </p:stCondLst>
                                  <p:childTnLst>
                                    <p:cmd type="call" cmd="playFrom(0.0)">
                                      <p:cBhvr>
                                        <p:cTn id="28"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9" fill="hold" display="0">
                  <p:stCondLst>
                    <p:cond delay="indefinite"/>
                  </p:stCondLst>
                  <p:endCondLst>
                    <p:cond evt="onStopAudio" delay="0">
                      <p:tgtEl>
                        <p:sldTgt/>
                      </p:tgtEl>
                    </p:cond>
                  </p:endCondLst>
                </p:cTn>
                <p:tgtEl>
                  <p:spTgt spid="4"/>
                </p:tgtEl>
              </p:cMediaNode>
            </p:audio>
          </p:childTnLst>
        </p:cTn>
      </p:par>
    </p:tnLst>
    <p:bldLst>
      <p:bldP spid="2" grpId="0" build="p"/>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457200" y="836712"/>
            <a:ext cx="8229600" cy="4896544"/>
          </a:xfrm>
        </p:spPr>
        <p:txBody>
          <a:bodyPr>
            <a:noAutofit/>
          </a:bodyPr>
          <a:lstStyle/>
          <a:p>
            <a:pPr algn="ctr">
              <a:buNone/>
            </a:pPr>
            <a:r>
              <a:rPr lang="he-IL" sz="3200" b="1" dirty="0" smtClean="0">
                <a:latin typeface="Guttman Adii" pitchFamily="2" charset="-79"/>
                <a:cs typeface="Guttman Adii" pitchFamily="2" charset="-79"/>
              </a:rPr>
              <a:t>הפריצה הראשונה דרך שער ציון שהייתה בפיקוד מפקד הפלמ"ח דדו, הצליחה.</a:t>
            </a:r>
          </a:p>
          <a:p>
            <a:pPr algn="ctr">
              <a:buNone/>
            </a:pPr>
            <a:r>
              <a:rPr lang="he-IL" sz="3200" b="1" dirty="0" smtClean="0">
                <a:latin typeface="Guttman Adii" pitchFamily="2" charset="-79"/>
                <a:cs typeface="Guttman Adii" pitchFamily="2" charset="-79"/>
              </a:rPr>
              <a:t>הפלוגה השנייה שמטרתה היה שער שכם לא יצאה לפעול בשל חוסר התארגנות.</a:t>
            </a:r>
          </a:p>
          <a:p>
            <a:pPr algn="ctr">
              <a:buNone/>
            </a:pPr>
            <a:r>
              <a:rPr lang="he-IL" sz="3200" b="1" dirty="0" smtClean="0">
                <a:latin typeface="Guttman Adii" pitchFamily="2" charset="-79"/>
                <a:cs typeface="Guttman Adii" pitchFamily="2" charset="-79"/>
              </a:rPr>
              <a:t>הפלוגה השלישית בפיקודו של משה, הייתה אמורה להגיע לשער יפו אך נכשלה ואפילו לא הגיעה לשער.</a:t>
            </a:r>
          </a:p>
          <a:p>
            <a:pPr algn="ctr">
              <a:buNone/>
            </a:pPr>
            <a:r>
              <a:rPr lang="he-IL" sz="3200" b="1" dirty="0" smtClean="0">
                <a:latin typeface="Guttman Adii" pitchFamily="2" charset="-79"/>
                <a:cs typeface="Guttman Adii" pitchFamily="2" charset="-79"/>
              </a:rPr>
              <a:t>הפלוגה נקלעה למטר יריות שבו מספר של חיילים נפצעו וכמה נהרגו.</a:t>
            </a:r>
            <a:endParaRPr lang="he-IL" sz="3200" b="1" dirty="0">
              <a:latin typeface="Guttman Adii" pitchFamily="2" charset="-79"/>
              <a:cs typeface="Guttman Adii" pitchFamily="2" charset="-79"/>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15000">
        <p:dissolve/>
      </p:transition>
    </mc:Choice>
    <mc:Fallback>
      <p:transition spd="slow" advClick="0" advTm="15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3000"/>
                                        <p:tgtEl>
                                          <p:spTgt spid="2">
                                            <p:txEl>
                                              <p:pRg st="0" end="0"/>
                                            </p:txEl>
                                          </p:spTgt>
                                        </p:tgtEl>
                                      </p:cBhvr>
                                    </p:animEffect>
                                    <p:anim calcmode="lin" valueType="num">
                                      <p:cBhvr>
                                        <p:cTn id="8" dur="3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3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3500"/>
                            </p:stCondLst>
                            <p:childTnLst>
                              <p:par>
                                <p:cTn id="11" presetID="42" presetClass="entr" presetSubtype="0" fill="hold" grpId="0" nodeType="afterEffect">
                                  <p:stCondLst>
                                    <p:cond delay="50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fade">
                                      <p:cBhvr>
                                        <p:cTn id="13" dur="3000"/>
                                        <p:tgtEl>
                                          <p:spTgt spid="2">
                                            <p:txEl>
                                              <p:pRg st="1" end="1"/>
                                            </p:txEl>
                                          </p:spTgt>
                                        </p:tgtEl>
                                      </p:cBhvr>
                                    </p:animEffect>
                                    <p:anim calcmode="lin" valueType="num">
                                      <p:cBhvr>
                                        <p:cTn id="14" dur="3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5" dur="3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7000"/>
                            </p:stCondLst>
                            <p:childTnLst>
                              <p:par>
                                <p:cTn id="17" presetID="42" presetClass="entr" presetSubtype="0" fill="hold" grpId="0" nodeType="afterEffect">
                                  <p:stCondLst>
                                    <p:cond delay="50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3000"/>
                                        <p:tgtEl>
                                          <p:spTgt spid="2">
                                            <p:txEl>
                                              <p:pRg st="2" end="2"/>
                                            </p:txEl>
                                          </p:spTgt>
                                        </p:tgtEl>
                                      </p:cBhvr>
                                    </p:animEffect>
                                    <p:anim calcmode="lin" valueType="num">
                                      <p:cBhvr>
                                        <p:cTn id="20" dur="3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3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10500"/>
                            </p:stCondLst>
                            <p:childTnLst>
                              <p:par>
                                <p:cTn id="23" presetID="42" presetClass="entr" presetSubtype="0" fill="hold" grpId="0" nodeType="afterEffect">
                                  <p:stCondLst>
                                    <p:cond delay="50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fade">
                                      <p:cBhvr>
                                        <p:cTn id="25" dur="3000"/>
                                        <p:tgtEl>
                                          <p:spTgt spid="2">
                                            <p:txEl>
                                              <p:pRg st="3" end="3"/>
                                            </p:txEl>
                                          </p:spTgt>
                                        </p:tgtEl>
                                      </p:cBhvr>
                                    </p:animEffect>
                                    <p:anim calcmode="lin" valueType="num">
                                      <p:cBhvr>
                                        <p:cTn id="26" dur="3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7" dur="3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p:txBody>
          <a:bodyPr>
            <a:normAutofit lnSpcReduction="10000"/>
          </a:bodyPr>
          <a:lstStyle/>
          <a:p>
            <a:pPr algn="ctr">
              <a:buNone/>
            </a:pPr>
            <a:r>
              <a:rPr lang="he-IL" sz="3200" b="1" dirty="0" smtClean="0">
                <a:latin typeface="Guttman Adii" pitchFamily="2" charset="-79"/>
                <a:cs typeface="Guttman Adii" pitchFamily="2" charset="-79"/>
              </a:rPr>
              <a:t>משה סלומון חטף צרור של שבעה כדורים בחזה, ונתן פקודת נסיגה.</a:t>
            </a:r>
          </a:p>
          <a:p>
            <a:pPr algn="ctr">
              <a:buNone/>
            </a:pPr>
            <a:r>
              <a:rPr lang="he-IL" sz="3200" b="1" dirty="0" smtClean="0">
                <a:latin typeface="Guttman Adii" pitchFamily="2" charset="-79"/>
                <a:cs typeface="Guttman Adii" pitchFamily="2" charset="-79"/>
              </a:rPr>
              <a:t>הוא זחל בשארית כוחותיו והגיע לנקודת המוצא ב"בית טנוס" ומשם הוא פונה לבית החולים "הדסה", שם חברתו בת-שבע וצוות רופאים מיומן טיפלו בו במשך שלושה ימים עד שמצבו השתפר.</a:t>
            </a:r>
          </a:p>
          <a:p>
            <a:pPr algn="ctr">
              <a:buNone/>
            </a:pPr>
            <a:r>
              <a:rPr lang="he-IL" sz="3200" b="1" dirty="0" smtClean="0">
                <a:latin typeface="Guttman Adii" pitchFamily="2" charset="-79"/>
                <a:cs typeface="Guttman Adii" pitchFamily="2" charset="-79"/>
              </a:rPr>
              <a:t>לבסוף, משה קיבל שטף- דם פתאומי בעודו בבית החולים ומת מפצעיו בי"ג באייר תש"ח. </a:t>
            </a:r>
          </a:p>
          <a:p>
            <a:pPr algn="ctr">
              <a:buNone/>
            </a:pPr>
            <a:r>
              <a:rPr lang="he-IL" sz="3200" b="1" dirty="0" smtClean="0">
                <a:effectLst>
                  <a:glow rad="63500">
                    <a:srgbClr val="800000">
                      <a:alpha val="40000"/>
                    </a:srgbClr>
                  </a:glow>
                </a:effectLst>
                <a:latin typeface="Guttman Adii" pitchFamily="2" charset="-79"/>
                <a:cs typeface="Guttman Adii" pitchFamily="2" charset="-79"/>
              </a:rPr>
              <a:t>22.5.48</a:t>
            </a:r>
            <a:endParaRPr lang="he-IL" sz="3200" dirty="0" smtClean="0">
              <a:effectLst>
                <a:glow rad="63500">
                  <a:srgbClr val="800000">
                    <a:alpha val="40000"/>
                  </a:srgbClr>
                </a:glow>
              </a:effectLst>
            </a:endParaRPr>
          </a:p>
          <a:p>
            <a:endParaRPr lang="he-IL" dirty="0"/>
          </a:p>
        </p:txBody>
      </p:sp>
      <p:sp>
        <p:nvSpPr>
          <p:cNvPr id="3" name="כותרת 2"/>
          <p:cNvSpPr>
            <a:spLocks noGrp="1"/>
          </p:cNvSpPr>
          <p:nvPr>
            <p:ph type="title"/>
          </p:nvPr>
        </p:nvSpPr>
        <p:spPr/>
        <p:txBody>
          <a:bodyPr>
            <a:normAutofit/>
          </a:bodyPr>
          <a:lstStyle/>
          <a:p>
            <a:pPr algn="ctr"/>
            <a:r>
              <a:rPr lang="he-IL" sz="6000" b="1" dirty="0" smtClean="0">
                <a:effectLst>
                  <a:glow rad="101600">
                    <a:schemeClr val="bg1">
                      <a:lumMod val="95000"/>
                      <a:lumOff val="5000"/>
                      <a:alpha val="60000"/>
                    </a:schemeClr>
                  </a:glow>
                  <a:innerShdw blurRad="50800" dist="25400" dir="13500000">
                    <a:prstClr val="black">
                      <a:alpha val="70000"/>
                    </a:prstClr>
                  </a:innerShdw>
                </a:effectLst>
                <a:latin typeface="Guttman Adii" pitchFamily="2" charset="-79"/>
                <a:cs typeface="Guttman Adii" pitchFamily="2" charset="-79"/>
              </a:rPr>
              <a:t>רגע הנפילה</a:t>
            </a:r>
            <a:endParaRPr lang="he-IL" sz="6000" b="1" dirty="0">
              <a:effectLst>
                <a:glow rad="101600">
                  <a:schemeClr val="bg1">
                    <a:lumMod val="95000"/>
                    <a:lumOff val="5000"/>
                    <a:alpha val="60000"/>
                  </a:schemeClr>
                </a:glow>
                <a:innerShdw blurRad="50800" dist="25400" dir="13500000">
                  <a:prstClr val="black">
                    <a:alpha val="70000"/>
                  </a:prstClr>
                </a:innerShdw>
              </a:effectLst>
              <a:latin typeface="Guttman Adii" pitchFamily="2" charset="-79"/>
              <a:cs typeface="Guttman Adii" pitchFamily="2" charset="-79"/>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20000">
        <p14:vortex/>
      </p:transition>
    </mc:Choice>
    <mc:Fallback>
      <p:transition spd="slow" advClick="0" advTm="2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0" fill="hold"/>
                                        <p:tgtEl>
                                          <p:spTgt spid="3"/>
                                        </p:tgtEl>
                                        <p:attrNameLst>
                                          <p:attrName>ppt_w</p:attrName>
                                        </p:attrNameLst>
                                      </p:cBhvr>
                                      <p:tavLst>
                                        <p:tav tm="0">
                                          <p:val>
                                            <p:fltVal val="0"/>
                                          </p:val>
                                        </p:tav>
                                        <p:tav tm="100000">
                                          <p:val>
                                            <p:strVal val="#ppt_w"/>
                                          </p:val>
                                        </p:tav>
                                      </p:tavLst>
                                    </p:anim>
                                    <p:anim calcmode="lin" valueType="num">
                                      <p:cBhvr>
                                        <p:cTn id="8" dur="5000" fill="hold"/>
                                        <p:tgtEl>
                                          <p:spTgt spid="3"/>
                                        </p:tgtEl>
                                        <p:attrNameLst>
                                          <p:attrName>ppt_h</p:attrName>
                                        </p:attrNameLst>
                                      </p:cBhvr>
                                      <p:tavLst>
                                        <p:tav tm="0">
                                          <p:val>
                                            <p:fltVal val="0"/>
                                          </p:val>
                                        </p:tav>
                                        <p:tav tm="100000">
                                          <p:val>
                                            <p:strVal val="#ppt_h"/>
                                          </p:val>
                                        </p:tav>
                                      </p:tavLst>
                                    </p:anim>
                                    <p:anim calcmode="lin" valueType="num">
                                      <p:cBhvr>
                                        <p:cTn id="9" dur="5000" fill="hold"/>
                                        <p:tgtEl>
                                          <p:spTgt spid="3"/>
                                        </p:tgtEl>
                                        <p:attrNameLst>
                                          <p:attrName>style.rotation</p:attrName>
                                        </p:attrNameLst>
                                      </p:cBhvr>
                                      <p:tavLst>
                                        <p:tav tm="0">
                                          <p:val>
                                            <p:fltVal val="90"/>
                                          </p:val>
                                        </p:tav>
                                        <p:tav tm="100000">
                                          <p:val>
                                            <p:fltVal val="0"/>
                                          </p:val>
                                        </p:tav>
                                      </p:tavLst>
                                    </p:anim>
                                    <p:animEffect transition="in" filter="fade">
                                      <p:cBhvr>
                                        <p:cTn id="10" dur="5000"/>
                                        <p:tgtEl>
                                          <p:spTgt spid="3"/>
                                        </p:tgtEl>
                                      </p:cBhvr>
                                    </p:animEffect>
                                  </p:childTnLst>
                                </p:cTn>
                              </p:par>
                            </p:childTnLst>
                          </p:cTn>
                        </p:par>
                        <p:par>
                          <p:cTn id="11" fill="hold">
                            <p:stCondLst>
                              <p:cond delay="5000"/>
                            </p:stCondLst>
                            <p:childTnLst>
                              <p:par>
                                <p:cTn id="12" presetID="47" presetClass="entr" presetSubtype="0" fill="hold" grpId="0" nodeType="afterEffect">
                                  <p:stCondLst>
                                    <p:cond delay="50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3000"/>
                                        <p:tgtEl>
                                          <p:spTgt spid="2">
                                            <p:txEl>
                                              <p:pRg st="0" end="0"/>
                                            </p:txEl>
                                          </p:spTgt>
                                        </p:tgtEl>
                                      </p:cBhvr>
                                    </p:animEffect>
                                    <p:anim calcmode="lin" valueType="num">
                                      <p:cBhvr>
                                        <p:cTn id="15" dur="3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3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par>
                          <p:cTn id="17" fill="hold">
                            <p:stCondLst>
                              <p:cond delay="8500"/>
                            </p:stCondLst>
                            <p:childTnLst>
                              <p:par>
                                <p:cTn id="18" presetID="47" presetClass="entr" presetSubtype="0" fill="hold" grpId="0" nodeType="afterEffect">
                                  <p:stCondLst>
                                    <p:cond delay="50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3000"/>
                                        <p:tgtEl>
                                          <p:spTgt spid="2">
                                            <p:txEl>
                                              <p:pRg st="1" end="1"/>
                                            </p:txEl>
                                          </p:spTgt>
                                        </p:tgtEl>
                                      </p:cBhvr>
                                    </p:animEffect>
                                    <p:anim calcmode="lin" valueType="num">
                                      <p:cBhvr>
                                        <p:cTn id="21" dur="3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2" dur="3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par>
                          <p:cTn id="23" fill="hold">
                            <p:stCondLst>
                              <p:cond delay="12000"/>
                            </p:stCondLst>
                            <p:childTnLst>
                              <p:par>
                                <p:cTn id="24" presetID="47" presetClass="entr" presetSubtype="0" fill="hold" grpId="0" nodeType="afterEffect">
                                  <p:stCondLst>
                                    <p:cond delay="500"/>
                                  </p:stCondLst>
                                  <p:childTnLst>
                                    <p:set>
                                      <p:cBhvr>
                                        <p:cTn id="25" dur="1" fill="hold">
                                          <p:stCondLst>
                                            <p:cond delay="0"/>
                                          </p:stCondLst>
                                        </p:cTn>
                                        <p:tgtEl>
                                          <p:spTgt spid="2">
                                            <p:txEl>
                                              <p:pRg st="2" end="2"/>
                                            </p:txEl>
                                          </p:spTgt>
                                        </p:tgtEl>
                                        <p:attrNameLst>
                                          <p:attrName>style.visibility</p:attrName>
                                        </p:attrNameLst>
                                      </p:cBhvr>
                                      <p:to>
                                        <p:strVal val="visible"/>
                                      </p:to>
                                    </p:set>
                                    <p:animEffect transition="in" filter="fade">
                                      <p:cBhvr>
                                        <p:cTn id="26" dur="3000"/>
                                        <p:tgtEl>
                                          <p:spTgt spid="2">
                                            <p:txEl>
                                              <p:pRg st="2" end="2"/>
                                            </p:txEl>
                                          </p:spTgt>
                                        </p:tgtEl>
                                      </p:cBhvr>
                                    </p:animEffect>
                                    <p:anim calcmode="lin" valueType="num">
                                      <p:cBhvr>
                                        <p:cTn id="27" dur="3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8" dur="3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par>
                          <p:cTn id="29" fill="hold">
                            <p:stCondLst>
                              <p:cond delay="15500"/>
                            </p:stCondLst>
                            <p:childTnLst>
                              <p:par>
                                <p:cTn id="30" presetID="47" presetClass="entr" presetSubtype="0" fill="hold" grpId="0" nodeType="afterEffect">
                                  <p:stCondLst>
                                    <p:cond delay="500"/>
                                  </p:stCondLst>
                                  <p:childTnLst>
                                    <p:set>
                                      <p:cBhvr>
                                        <p:cTn id="31" dur="1" fill="hold">
                                          <p:stCondLst>
                                            <p:cond delay="0"/>
                                          </p:stCondLst>
                                        </p:cTn>
                                        <p:tgtEl>
                                          <p:spTgt spid="2">
                                            <p:txEl>
                                              <p:pRg st="3" end="3"/>
                                            </p:txEl>
                                          </p:spTgt>
                                        </p:tgtEl>
                                        <p:attrNameLst>
                                          <p:attrName>style.visibility</p:attrName>
                                        </p:attrNameLst>
                                      </p:cBhvr>
                                      <p:to>
                                        <p:strVal val="visible"/>
                                      </p:to>
                                    </p:set>
                                    <p:animEffect transition="in" filter="fade">
                                      <p:cBhvr>
                                        <p:cTn id="32" dur="3000"/>
                                        <p:tgtEl>
                                          <p:spTgt spid="2">
                                            <p:txEl>
                                              <p:pRg st="3" end="3"/>
                                            </p:txEl>
                                          </p:spTgt>
                                        </p:tgtEl>
                                      </p:cBhvr>
                                    </p:animEffect>
                                    <p:anim calcmode="lin" valueType="num">
                                      <p:cBhvr>
                                        <p:cTn id="33" dur="3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4" dur="3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p:txBody>
          <a:bodyPr/>
          <a:lstStyle/>
          <a:p>
            <a:pPr algn="ctr">
              <a:buNone/>
            </a:pPr>
            <a:r>
              <a:rPr lang="he-IL" sz="3200" b="1" dirty="0" smtClean="0">
                <a:latin typeface="Guttman Adii" pitchFamily="2" charset="-79"/>
                <a:cs typeface="Guttman Adii" pitchFamily="2" charset="-79"/>
              </a:rPr>
              <a:t>משה היה בן 22 במותו, הוא השאיר אחריו מאות של חניכים, פיקודים, חברים ובני משפחה שאהבו אותו והעריכו את פעולותיו.</a:t>
            </a:r>
          </a:p>
          <a:p>
            <a:pPr algn="ctr">
              <a:buNone/>
            </a:pPr>
            <a:r>
              <a:rPr lang="he-IL" sz="3200" b="1" dirty="0" smtClean="0">
                <a:latin typeface="Guttman Adii" pitchFamily="2" charset="-79"/>
                <a:cs typeface="Guttman Adii" pitchFamily="2" charset="-79"/>
              </a:rPr>
              <a:t>הוא הובא לקבורה בגבעת-רם, ועם פתיחת בית הקברות הצבאי בהר הרצל בשנת 1950 הועבר לקברו הקבוע.</a:t>
            </a:r>
          </a:p>
          <a:p>
            <a:pPr algn="ctr">
              <a:buNone/>
            </a:pPr>
            <a:r>
              <a:rPr lang="he-IL" sz="3200" b="1" dirty="0" smtClean="0">
                <a:latin typeface="Guttman Adii" pitchFamily="2" charset="-79"/>
                <a:cs typeface="Guttman Adii" pitchFamily="2" charset="-79"/>
              </a:rPr>
              <a:t>אחרי מותו הוענקה לו דרגת סרן בצה"ל.</a:t>
            </a:r>
          </a:p>
          <a:p>
            <a:pPr algn="ctr">
              <a:buNone/>
            </a:pPr>
            <a:endParaRPr lang="he-IL" dirty="0"/>
          </a:p>
        </p:txBody>
      </p:sp>
      <p:sp>
        <p:nvSpPr>
          <p:cNvPr id="3" name="כותרת 2"/>
          <p:cNvSpPr>
            <a:spLocks noGrp="1"/>
          </p:cNvSpPr>
          <p:nvPr>
            <p:ph type="title"/>
          </p:nvPr>
        </p:nvSpPr>
        <p:spPr/>
        <p:txBody>
          <a:bodyPr>
            <a:normAutofit/>
          </a:bodyPr>
          <a:lstStyle/>
          <a:p>
            <a:pPr algn="ctr"/>
            <a:r>
              <a:rPr lang="he-IL" sz="5400" b="1" dirty="0" smtClean="0">
                <a:effectLst>
                  <a:glow rad="228600">
                    <a:schemeClr val="bg1">
                      <a:alpha val="40000"/>
                    </a:schemeClr>
                  </a:glow>
                  <a:innerShdw blurRad="50800" dist="25400" dir="13500000">
                    <a:prstClr val="black">
                      <a:alpha val="70000"/>
                    </a:prstClr>
                  </a:innerShdw>
                </a:effectLst>
                <a:latin typeface="Guttman Adii" pitchFamily="2" charset="-79"/>
                <a:cs typeface="Guttman Adii" pitchFamily="2" charset="-79"/>
              </a:rPr>
              <a:t>לאחר מותו</a:t>
            </a:r>
            <a:endParaRPr lang="he-IL" sz="5400" b="1" dirty="0">
              <a:effectLst>
                <a:glow rad="228600">
                  <a:schemeClr val="bg1">
                    <a:alpha val="40000"/>
                  </a:schemeClr>
                </a:glow>
                <a:innerShdw blurRad="50800" dist="25400" dir="13500000">
                  <a:prstClr val="black">
                    <a:alpha val="70000"/>
                  </a:prstClr>
                </a:innerShdw>
              </a:effectLst>
              <a:latin typeface="Guttman Adii" pitchFamily="2" charset="-79"/>
              <a:cs typeface="Guttman Adii" pitchFamily="2" charset="-79"/>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15000">
        <p15:prstTrans prst="fracture"/>
      </p:transition>
    </mc:Choice>
    <mc:Fallback>
      <p:transition spd="slow" advClick="0" advTm="1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3000"/>
                                        <p:tgtEl>
                                          <p:spTgt spid="3"/>
                                        </p:tgtEl>
                                      </p:cBhvr>
                                    </p:animEffect>
                                  </p:childTnLst>
                                </p:cTn>
                              </p:par>
                            </p:childTnLst>
                          </p:cTn>
                        </p:par>
                        <p:par>
                          <p:cTn id="8" fill="hold">
                            <p:stCondLst>
                              <p:cond delay="3500"/>
                            </p:stCondLst>
                            <p:childTnLst>
                              <p:par>
                                <p:cTn id="9" presetID="22" presetClass="entr" presetSubtype="4" fill="hold" grpId="0" nodeType="afterEffect">
                                  <p:stCondLst>
                                    <p:cond delay="50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wipe(down)">
                                      <p:cBhvr>
                                        <p:cTn id="11" dur="3000"/>
                                        <p:tgtEl>
                                          <p:spTgt spid="2">
                                            <p:txEl>
                                              <p:pRg st="0" end="0"/>
                                            </p:txEl>
                                          </p:spTgt>
                                        </p:tgtEl>
                                      </p:cBhvr>
                                    </p:animEffect>
                                  </p:childTnLst>
                                </p:cTn>
                              </p:par>
                            </p:childTnLst>
                          </p:cTn>
                        </p:par>
                        <p:par>
                          <p:cTn id="12" fill="hold">
                            <p:stCondLst>
                              <p:cond delay="7000"/>
                            </p:stCondLst>
                            <p:childTnLst>
                              <p:par>
                                <p:cTn id="13" presetID="22" presetClass="entr" presetSubtype="4" fill="hold" grpId="0" nodeType="afterEffect">
                                  <p:stCondLst>
                                    <p:cond delay="50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wipe(down)">
                                      <p:cBhvr>
                                        <p:cTn id="15" dur="3000"/>
                                        <p:tgtEl>
                                          <p:spTgt spid="2">
                                            <p:txEl>
                                              <p:pRg st="1" end="1"/>
                                            </p:txEl>
                                          </p:spTgt>
                                        </p:tgtEl>
                                      </p:cBhvr>
                                    </p:animEffect>
                                  </p:childTnLst>
                                </p:cTn>
                              </p:par>
                            </p:childTnLst>
                          </p:cTn>
                        </p:par>
                        <p:par>
                          <p:cTn id="16" fill="hold">
                            <p:stCondLst>
                              <p:cond delay="10500"/>
                            </p:stCondLst>
                            <p:childTnLst>
                              <p:par>
                                <p:cTn id="17" presetID="22" presetClass="entr" presetSubtype="4" fill="hold" grpId="0" nodeType="afterEffect">
                                  <p:stCondLst>
                                    <p:cond delay="50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wipe(down)">
                                      <p:cBhvr>
                                        <p:cTn id="19" dur="3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764704"/>
            <a:ext cx="8229600" cy="5040560"/>
          </a:xfrm>
        </p:spPr>
        <p:txBody>
          <a:bodyPr>
            <a:normAutofit/>
          </a:bodyPr>
          <a:lstStyle/>
          <a:p>
            <a:pPr algn="ctr">
              <a:buNone/>
            </a:pPr>
            <a:r>
              <a:rPr lang="he-IL" sz="2800" b="1" dirty="0" smtClean="0">
                <a:latin typeface="Guttman Adii" pitchFamily="2" charset="-79"/>
                <a:cs typeface="Guttman Adii" pitchFamily="2" charset="-79"/>
              </a:rPr>
              <a:t>רשימות רבות שהתפרסמו במשך השנים להעלאת זכרו והערכת אישיותו ופעלו של משה.</a:t>
            </a:r>
          </a:p>
          <a:p>
            <a:pPr algn="ctr">
              <a:buNone/>
            </a:pPr>
            <a:r>
              <a:rPr lang="he-IL" sz="2800" b="1" dirty="0" smtClean="0">
                <a:latin typeface="Guttman Adii" pitchFamily="2" charset="-79"/>
                <a:cs typeface="Guttman Adii" pitchFamily="2" charset="-79"/>
              </a:rPr>
              <a:t>הוא השאיר יומן שכתב משנת 1941 ועד 1948, עד ליום לפני שנפצע.</a:t>
            </a:r>
          </a:p>
          <a:p>
            <a:pPr algn="ctr">
              <a:buNone/>
            </a:pPr>
            <a:r>
              <a:rPr lang="he-IL" sz="2800" b="1" dirty="0" smtClean="0">
                <a:latin typeface="Guttman Adii" pitchFamily="2" charset="-79"/>
                <a:cs typeface="Guttman Adii" pitchFamily="2" charset="-79"/>
              </a:rPr>
              <a:t>להלן קטע מיומנו:</a:t>
            </a:r>
          </a:p>
          <a:p>
            <a:pPr algn="ctr">
              <a:buNone/>
            </a:pPr>
            <a:r>
              <a:rPr lang="he-IL" b="1" dirty="0" smtClean="0">
                <a:solidFill>
                  <a:schemeClr val="bg2">
                    <a:lumMod val="50000"/>
                  </a:schemeClr>
                </a:solidFill>
                <a:latin typeface="Guttman Keren" pitchFamily="2" charset="-79"/>
                <a:cs typeface="Guttman Keren" pitchFamily="2" charset="-79"/>
              </a:rPr>
              <a:t>"כותב אני מדי פעם ביומן וחושב לשם מה כתיבה זו כלום רבות יצמח מחוברי אלה לאחרית האם אהיה "אישיות" שבביוגרפיות עליי יביאו קטעים מחיבור זה ואם כן במה אגיע לדרגה זו האומנם תפקיד זה הוא רק לשמש לי זיכרונות. דפים צהובים מחיי הנוער והזוהר לכשיהיה גדול...".</a:t>
            </a:r>
          </a:p>
          <a:p>
            <a:pPr>
              <a:buNone/>
            </a:pPr>
            <a:endParaRPr lang="he-IL" dirty="0" smtClean="0"/>
          </a:p>
          <a:p>
            <a:pPr>
              <a:buNone/>
            </a:pPr>
            <a:endParaRPr lang="he-IL" dirty="0"/>
          </a:p>
        </p:txBody>
      </p:sp>
    </p:spTree>
  </p:cSld>
  <p:clrMapOvr>
    <a:masterClrMapping/>
  </p:clrMapOvr>
  <mc:AlternateContent xmlns:mc="http://schemas.openxmlformats.org/markup-compatibility/2006">
    <mc:Choice xmlns:p14="http://schemas.microsoft.com/office/powerpoint/2010/main" Requires="p14">
      <p:transition spd="slow" p14:dur="800" advClick="0" advTm="19000">
        <p14:flythrough/>
      </p:transition>
    </mc:Choice>
    <mc:Fallback>
      <p:transition spd="slow" advClick="0" advTm="1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3000"/>
                                        <p:tgtEl>
                                          <p:spTgt spid="3">
                                            <p:txEl>
                                              <p:pRg st="0" end="0"/>
                                            </p:txEl>
                                          </p:spTgt>
                                        </p:tgtEl>
                                      </p:cBhvr>
                                    </p:animEffect>
                                    <p:anim calcmode="lin" valueType="num">
                                      <p:cBhvr>
                                        <p:cTn id="8" dur="3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3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47"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3000"/>
                                        <p:tgtEl>
                                          <p:spTgt spid="3">
                                            <p:txEl>
                                              <p:pRg st="1" end="1"/>
                                            </p:txEl>
                                          </p:spTgt>
                                        </p:tgtEl>
                                      </p:cBhvr>
                                    </p:animEffect>
                                    <p:anim calcmode="lin" valueType="num">
                                      <p:cBhvr>
                                        <p:cTn id="14" dur="3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3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6000"/>
                            </p:stCondLst>
                            <p:childTnLst>
                              <p:par>
                                <p:cTn id="17" presetID="47"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3000"/>
                                        <p:tgtEl>
                                          <p:spTgt spid="3">
                                            <p:txEl>
                                              <p:pRg st="2" end="2"/>
                                            </p:txEl>
                                          </p:spTgt>
                                        </p:tgtEl>
                                      </p:cBhvr>
                                    </p:animEffect>
                                    <p:anim calcmode="lin" valueType="num">
                                      <p:cBhvr>
                                        <p:cTn id="20" dur="3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3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9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3">
                                            <p:txEl>
                                              <p:pRg st="3" end="3"/>
                                            </p:txEl>
                                          </p:spTgt>
                                        </p:tgtEl>
                                        <p:attrNameLst>
                                          <p:attrName>style.visibility</p:attrName>
                                        </p:attrNameLst>
                                      </p:cBhvr>
                                      <p:to>
                                        <p:strVal val="visible"/>
                                      </p:to>
                                    </p:set>
                                    <p:anim by="(-#ppt_w*2)" calcmode="lin" valueType="num">
                                      <p:cBhvr rctx="PPT">
                                        <p:cTn id="25" dur="1000" autoRev="1" fill="hold">
                                          <p:stCondLst>
                                            <p:cond delay="0"/>
                                          </p:stCondLst>
                                        </p:cTn>
                                        <p:tgtEl>
                                          <p:spTgt spid="3">
                                            <p:txEl>
                                              <p:pRg st="3" end="3"/>
                                            </p:txEl>
                                          </p:spTgt>
                                        </p:tgtEl>
                                        <p:attrNameLst>
                                          <p:attrName>ppt_w</p:attrName>
                                        </p:attrNameLst>
                                      </p:cBhvr>
                                    </p:anim>
                                    <p:anim by="(#ppt_w*0.50)" calcmode="lin" valueType="num">
                                      <p:cBhvr>
                                        <p:cTn id="26" dur="1000" decel="50000" autoRev="1" fill="hold">
                                          <p:stCondLst>
                                            <p:cond delay="0"/>
                                          </p:stCondLst>
                                        </p:cTn>
                                        <p:tgtEl>
                                          <p:spTgt spid="3">
                                            <p:txEl>
                                              <p:pRg st="3" end="3"/>
                                            </p:txEl>
                                          </p:spTgt>
                                        </p:tgtEl>
                                        <p:attrNameLst>
                                          <p:attrName>ppt_x</p:attrName>
                                        </p:attrNameLst>
                                      </p:cBhvr>
                                    </p:anim>
                                    <p:anim from="(-#ppt_h/2)" to="(#ppt_y)" calcmode="lin" valueType="num">
                                      <p:cBhvr>
                                        <p:cTn id="27" dur="2000" fill="hold">
                                          <p:stCondLst>
                                            <p:cond delay="0"/>
                                          </p:stCondLst>
                                        </p:cTn>
                                        <p:tgtEl>
                                          <p:spTgt spid="3">
                                            <p:txEl>
                                              <p:pRg st="3" end="3"/>
                                            </p:txEl>
                                          </p:spTgt>
                                        </p:tgtEl>
                                        <p:attrNameLst>
                                          <p:attrName>ppt_y</p:attrName>
                                        </p:attrNameLst>
                                      </p:cBhvr>
                                    </p:anim>
                                    <p:animRot by="21600000">
                                      <p:cBhvr>
                                        <p:cTn id="28" dur="2000" fill="hold">
                                          <p:stCondLst>
                                            <p:cond delay="0"/>
                                          </p:stCondLst>
                                        </p:cTn>
                                        <p:tgtEl>
                                          <p:spTgt spid="3">
                                            <p:txEl>
                                              <p:pRg st="3" end="3"/>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מציין מיקום תוכן 3" descr="29.jpg"/>
          <p:cNvPicPr>
            <a:picLocks noGrp="1" noChangeAspect="1"/>
          </p:cNvPicPr>
          <p:nvPr>
            <p:ph idx="1"/>
          </p:nvPr>
        </p:nvPicPr>
        <p:blipFill>
          <a:blip r:embed="rId2" cstate="print"/>
          <a:stretch>
            <a:fillRect/>
          </a:stretch>
        </p:blipFill>
        <p:spPr>
          <a:xfrm>
            <a:off x="1819816" y="1700808"/>
            <a:ext cx="5504369" cy="4430515"/>
          </a:xfrm>
          <a:prstGeom prst="rect">
            <a:avLst/>
          </a:prstGeom>
          <a:ln w="228600" cap="sq" cmpd="thickThin">
            <a:solidFill>
              <a:srgbClr val="000000"/>
            </a:solidFill>
            <a:prstDash val="solid"/>
            <a:miter lim="800000"/>
          </a:ln>
          <a:effectLst>
            <a:innerShdw blurRad="76200">
              <a:srgbClr val="000000"/>
            </a:innerShdw>
          </a:effectLst>
        </p:spPr>
      </p:pic>
      <p:sp>
        <p:nvSpPr>
          <p:cNvPr id="2" name="כותרת 1"/>
          <p:cNvSpPr>
            <a:spLocks noGrp="1"/>
          </p:cNvSpPr>
          <p:nvPr>
            <p:ph type="title"/>
          </p:nvPr>
        </p:nvSpPr>
        <p:spPr>
          <a:xfrm>
            <a:off x="457200" y="188640"/>
            <a:ext cx="8229600" cy="1219200"/>
          </a:xfrm>
        </p:spPr>
        <p:txBody>
          <a:bodyPr>
            <a:normAutofit/>
          </a:bodyPr>
          <a:lstStyle/>
          <a:p>
            <a:pPr algn="ctr"/>
            <a:r>
              <a:rPr lang="he-IL" sz="6000" b="1" dirty="0" smtClean="0">
                <a:effectLst>
                  <a:glow rad="101600">
                    <a:schemeClr val="bg1">
                      <a:lumMod val="95000"/>
                      <a:lumOff val="5000"/>
                      <a:alpha val="60000"/>
                    </a:schemeClr>
                  </a:glow>
                  <a:innerShdw blurRad="50800" dist="25400" dir="13500000">
                    <a:prstClr val="black">
                      <a:alpha val="70000"/>
                    </a:prstClr>
                  </a:innerShdw>
                </a:effectLst>
                <a:latin typeface="Guttman Adii" pitchFamily="2" charset="-79"/>
                <a:cs typeface="Guttman Adii" pitchFamily="2" charset="-79"/>
              </a:rPr>
              <a:t>משה סלומון ז"ל</a:t>
            </a:r>
            <a:endParaRPr lang="he-IL" sz="6000" b="1" dirty="0">
              <a:effectLst>
                <a:glow rad="101600">
                  <a:schemeClr val="bg1">
                    <a:lumMod val="95000"/>
                    <a:lumOff val="5000"/>
                    <a:alpha val="60000"/>
                  </a:schemeClr>
                </a:glow>
                <a:innerShdw blurRad="50800" dist="25400" dir="13500000">
                  <a:prstClr val="black">
                    <a:alpha val="70000"/>
                  </a:prstClr>
                </a:innerShdw>
              </a:effectLst>
              <a:latin typeface="Guttman Adii" pitchFamily="2" charset="-79"/>
              <a:cs typeface="Guttman Adii" pitchFamily="2" charset="-79"/>
            </a:endParaRPr>
          </a:p>
        </p:txBody>
      </p:sp>
      <p:pic>
        <p:nvPicPr>
          <p:cNvPr id="1028" name="Picture 4" descr="C:\Documents and Settings\user\Local Settings\Temporary Internet Files\Content.IE5\Z2NZ777S\Candle-with-reflection-1359012564_10[1].jpg"/>
          <p:cNvPicPr>
            <a:picLocks noChangeAspect="1" noChangeArrowheads="1"/>
          </p:cNvPicPr>
          <p:nvPr/>
        </p:nvPicPr>
        <p:blipFill>
          <a:blip r:embed="rId3" cstate="print"/>
          <a:srcRect/>
          <a:stretch>
            <a:fillRect/>
          </a:stretch>
        </p:blipFill>
        <p:spPr bwMode="auto">
          <a:xfrm>
            <a:off x="539552" y="404664"/>
            <a:ext cx="735502" cy="981282"/>
          </a:xfrm>
          <a:prstGeom prst="rect">
            <a:avLst/>
          </a:prstGeom>
          <a:ln>
            <a:noFill/>
          </a:ln>
          <a:effectLst>
            <a:softEdge rad="112500"/>
          </a:effec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7000">
        <p15:prstTrans prst="drape" invX="1"/>
      </p:transition>
    </mc:Choice>
    <mc:Fallback>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3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fade">
                                      <p:cBhvr>
                                        <p:cTn id="12" dur="1000"/>
                                        <p:tgtEl>
                                          <p:spTgt spid="1028"/>
                                        </p:tgtEl>
                                      </p:cBhvr>
                                    </p:animEffect>
                                    <p:anim calcmode="lin" valueType="num">
                                      <p:cBhvr>
                                        <p:cTn id="13" dur="1000" fill="hold"/>
                                        <p:tgtEl>
                                          <p:spTgt spid="1028"/>
                                        </p:tgtEl>
                                        <p:attrNameLst>
                                          <p:attrName>ppt_x</p:attrName>
                                        </p:attrNameLst>
                                      </p:cBhvr>
                                      <p:tavLst>
                                        <p:tav tm="0">
                                          <p:val>
                                            <p:strVal val="#ppt_x"/>
                                          </p:val>
                                        </p:tav>
                                        <p:tav tm="100000">
                                          <p:val>
                                            <p:strVal val="#ppt_x"/>
                                          </p:val>
                                        </p:tav>
                                      </p:tavLst>
                                    </p:anim>
                                    <p:anim calcmode="lin" valueType="num">
                                      <p:cBhvr>
                                        <p:cTn id="14" dur="1000" fill="hold"/>
                                        <p:tgtEl>
                                          <p:spTgt spid="102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 presetClass="entr" presetSubtype="16" fill="hold" nodeType="afterEffect">
                                  <p:stCondLst>
                                    <p:cond delay="500"/>
                                  </p:stCondLst>
                                  <p:childTnLst>
                                    <p:set>
                                      <p:cBhvr>
                                        <p:cTn id="17" dur="1" fill="hold">
                                          <p:stCondLst>
                                            <p:cond delay="0"/>
                                          </p:stCondLst>
                                        </p:cTn>
                                        <p:tgtEl>
                                          <p:spTgt spid="4"/>
                                        </p:tgtEl>
                                        <p:attrNameLst>
                                          <p:attrName>style.visibility</p:attrName>
                                        </p:attrNameLst>
                                      </p:cBhvr>
                                      <p:to>
                                        <p:strVal val="visible"/>
                                      </p:to>
                                    </p:set>
                                    <p:animEffect transition="in" filter="box(in)">
                                      <p:cBhvr>
                                        <p:cTn id="18"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p:txBody>
          <a:bodyPr/>
          <a:lstStyle/>
          <a:p>
            <a:endParaRPr lang="he-IL"/>
          </a:p>
        </p:txBody>
      </p:sp>
      <p:sp>
        <p:nvSpPr>
          <p:cNvPr id="2" name="כותרת 1"/>
          <p:cNvSpPr>
            <a:spLocks noGrp="1"/>
          </p:cNvSpPr>
          <p:nvPr>
            <p:ph type="title"/>
          </p:nvPr>
        </p:nvSpPr>
        <p:spPr/>
        <p:txBody>
          <a:bodyPr/>
          <a:lstStyle/>
          <a:p>
            <a:endParaRPr lang="he-IL"/>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p:txBody>
          <a:bodyPr/>
          <a:lstStyle/>
          <a:p>
            <a:endParaRPr lang="he-IL"/>
          </a:p>
        </p:txBody>
      </p:sp>
      <p:sp>
        <p:nvSpPr>
          <p:cNvPr id="2" name="כותרת 1"/>
          <p:cNvSpPr>
            <a:spLocks noGrp="1"/>
          </p:cNvSpPr>
          <p:nvPr>
            <p:ph type="title"/>
          </p:nvPr>
        </p:nvSpPr>
        <p:spPr/>
        <p:txBody>
          <a:bodyPr/>
          <a:lstStyle/>
          <a:p>
            <a:endParaRPr lang="he-IL"/>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p:txBody>
          <a:bodyPr/>
          <a:lstStyle/>
          <a:p>
            <a:endParaRPr lang="he-IL"/>
          </a:p>
        </p:txBody>
      </p:sp>
      <p:sp>
        <p:nvSpPr>
          <p:cNvPr id="2" name="כותרת 1"/>
          <p:cNvSpPr>
            <a:spLocks noGrp="1"/>
          </p:cNvSpPr>
          <p:nvPr>
            <p:ph type="title"/>
          </p:nvPr>
        </p:nvSpPr>
        <p:spPr/>
        <p:txBody>
          <a:bodyPr/>
          <a:lstStyle/>
          <a:p>
            <a:endParaRPr lang="he-IL"/>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p:txBody>
          <a:bodyPr/>
          <a:lstStyle/>
          <a:p>
            <a:endParaRPr lang="he-IL"/>
          </a:p>
        </p:txBody>
      </p:sp>
      <p:sp>
        <p:nvSpPr>
          <p:cNvPr id="2" name="כותרת 1"/>
          <p:cNvSpPr>
            <a:spLocks noGrp="1"/>
          </p:cNvSpPr>
          <p:nvPr>
            <p:ph type="title"/>
          </p:nvPr>
        </p:nvSpPr>
        <p:spPr/>
        <p:txBody>
          <a:bodyPr/>
          <a:lstStyle/>
          <a:p>
            <a:endParaRPr lang="he-IL"/>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נייר">
  <a:themeElements>
    <a:clrScheme name="נייר">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נייר">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נייר">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3096</TotalTime>
  <Words>958</Words>
  <Application>Microsoft Office PowerPoint</Application>
  <PresentationFormat>On-screen Show (4:3)</PresentationFormat>
  <Paragraphs>75</Paragraphs>
  <Slides>27</Slides>
  <Notes>0</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Calibri</vt:lpstr>
      <vt:lpstr>Constantia</vt:lpstr>
      <vt:lpstr>Guttman Adii</vt:lpstr>
      <vt:lpstr>Guttman Keren</vt:lpstr>
      <vt:lpstr>Times New Roman</vt:lpstr>
      <vt:lpstr>Wingdings 2</vt:lpstr>
      <vt:lpstr>נייר</vt:lpstr>
      <vt:lpstr>משה סלומון ז"ל</vt:lpstr>
      <vt:lpstr>משה בתחילת דרכו </vt:lpstr>
      <vt:lpstr>PowerPoint Presentation</vt:lpstr>
      <vt:lpstr>PowerPoint Presentation</vt:lpstr>
      <vt:lpstr>PowerPoint Presentation</vt:lpstr>
      <vt:lpstr>חייו של משה</vt:lpstr>
      <vt:lpstr>PowerPoint Presentation</vt:lpstr>
      <vt:lpstr>PowerPoint Presentation</vt:lpstr>
      <vt:lpstr>PowerPoint Presentation</vt:lpstr>
      <vt:lpstr>PowerPoint Presentation</vt:lpstr>
      <vt:lpstr>PowerPoint Presentation</vt:lpstr>
      <vt:lpstr>משה בקורס הדיפלומטים...</vt:lpstr>
      <vt:lpstr>משה במדיו</vt:lpstr>
      <vt:lpstr>PowerPoint Presentation</vt:lpstr>
      <vt:lpstr>מלחמת העצמאות </vt:lpstr>
      <vt:lpstr>PowerPoint Presentation</vt:lpstr>
      <vt:lpstr>תמונות מתוך מלחמת יום העצמאות </vt:lpstr>
      <vt:lpstr>המבצע האחרון</vt:lpstr>
      <vt:lpstr>PowerPoint Presentation</vt:lpstr>
      <vt:lpstr>רגע הנפילה</vt:lpstr>
      <vt:lpstr>לאחר מותו</vt:lpstr>
      <vt:lpstr>PowerPoint Presentation</vt:lpstr>
      <vt:lpstr>משה סלומון ז"ל</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שקופית 1</dc:title>
  <dc:creator>linoy</dc:creator>
  <cp:lastModifiedBy>linoy</cp:lastModifiedBy>
  <cp:revision>178</cp:revision>
  <dcterms:modified xsi:type="dcterms:W3CDTF">2015-03-08T22:07:39Z</dcterms:modified>
</cp:coreProperties>
</file>