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96" r:id="rId1"/>
  </p:sldMasterIdLst>
  <p:sldIdLst>
    <p:sldId id="256" r:id="rId2"/>
    <p:sldId id="257" r:id="rId3"/>
    <p:sldId id="259" r:id="rId4"/>
    <p:sldId id="261" r:id="rId5"/>
    <p:sldId id="263" r:id="rId6"/>
    <p:sldId id="262" r:id="rId7"/>
    <p:sldId id="260" r:id="rId8"/>
    <p:sldId id="264" r:id="rId9"/>
    <p:sldId id="266" r:id="rId10"/>
    <p:sldId id="265" r:id="rId11"/>
    <p:sldId id="267" r:id="rId12"/>
    <p:sldId id="268" r:id="rId13"/>
    <p:sldId id="269" r:id="rId14"/>
    <p:sldId id="270" r:id="rId15"/>
    <p:sldId id="271" r:id="rId16"/>
    <p:sldId id="272" r:id="rId17"/>
    <p:sldId id="277" r:id="rId18"/>
    <p:sldId id="273" r:id="rId19"/>
    <p:sldId id="276" r:id="rId20"/>
    <p:sldId id="278" r:id="rId21"/>
    <p:sldId id="27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794"/>
  </p:normalViewPr>
  <p:slideViewPr>
    <p:cSldViewPr snapToGrid="0">
      <p:cViewPr varScale="1">
        <p:scale>
          <a:sx n="111" d="100"/>
          <a:sy n="111" d="100"/>
        </p:scale>
        <p:origin x="6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3/24/23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3/24/23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7" name="Date Placeholder 6"/>
          <p:cNvSpPr>
            <a:spLocks noGrp="1"/>
          </p:cNvSpPr>
          <p:nvPr>
            <p:ph type="dt" sz="half" idx="10"/>
          </p:nvPr>
        </p:nvSpPr>
        <p:spPr/>
        <p:txBody>
          <a:bodyPr/>
          <a:lstStyle/>
          <a:p>
            <a:fld id="{1160EA64-D806-43AC-9DF2-F8C432F32B4C}" type="datetimeFigureOut">
              <a:rPr lang="en-US" dirty="0"/>
              <a:t>3/24/23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3/24/23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583436" y="3143250"/>
            <a:ext cx="4270248" cy="2596776"/>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7" name="Date Placeholder 6"/>
          <p:cNvSpPr>
            <a:spLocks noGrp="1"/>
          </p:cNvSpPr>
          <p:nvPr>
            <p:ph type="dt" sz="half" idx="10"/>
          </p:nvPr>
        </p:nvSpPr>
        <p:spPr/>
        <p:txBody>
          <a:bodyPr/>
          <a:lstStyle/>
          <a:p>
            <a:fld id="{4F7D4976-E339-4826-83B7-FBD03F55ECF8}" type="datetimeFigureOut">
              <a:rPr lang="en-US" dirty="0"/>
              <a:t>3/24/23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3/24/23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3/24/23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9" name="Date Placeholder 8"/>
          <p:cNvSpPr>
            <a:spLocks noGrp="1"/>
          </p:cNvSpPr>
          <p:nvPr>
            <p:ph type="dt" sz="half" idx="10"/>
          </p:nvPr>
        </p:nvSpPr>
        <p:spPr/>
        <p:txBody>
          <a:bodyPr/>
          <a:lstStyle/>
          <a:p>
            <a:fld id="{D1BE4249-C0D0-4B06-8692-E8BB871AF643}" type="datetimeFigureOut">
              <a:rPr lang="en-US" dirty="0"/>
              <a:t>3/24/23</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3/24/23</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3/24/23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3/24/23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3/24/23</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1"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r" defTabSz="914400" rtl="1"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r" defTabSz="914400" rtl="1"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CFC992C3-B33F-BFE8-6E1B-C1A3B4488DD2}"/>
              </a:ext>
            </a:extLst>
          </p:cNvPr>
          <p:cNvSpPr>
            <a:spLocks noGrp="1"/>
          </p:cNvSpPr>
          <p:nvPr>
            <p:ph type="title"/>
          </p:nvPr>
        </p:nvSpPr>
        <p:spPr>
          <a:xfrm>
            <a:off x="2138770" y="167065"/>
            <a:ext cx="7729728" cy="1862400"/>
          </a:xfrm>
        </p:spPr>
        <p:txBody>
          <a:bodyPr>
            <a:normAutofit/>
          </a:bodyPr>
          <a:lstStyle/>
          <a:p>
            <a:pPr algn="ctr"/>
            <a:r>
              <a:rPr lang="he-IL" sz="4400" b="0" i="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David" panose="020E0502060401010101" pitchFamily="34" charset="-79"/>
                <a:cs typeface="David" panose="020E0502060401010101" pitchFamily="34" charset="-79"/>
              </a:rPr>
              <a:t>יצחק (ישראל) </a:t>
            </a:r>
            <a:r>
              <a:rPr lang="he-IL" sz="4400" b="0" i="1" cap="none" spc="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David" panose="020E0502060401010101" pitchFamily="34" charset="-79"/>
                <a:cs typeface="David" panose="020E0502060401010101" pitchFamily="34" charset="-79"/>
              </a:rPr>
              <a:t>מיצמכר</a:t>
            </a:r>
            <a:r>
              <a:rPr lang="he-IL" sz="4400" b="0" i="1"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David" panose="020E0502060401010101" pitchFamily="34" charset="-79"/>
                <a:cs typeface="David" panose="020E0502060401010101" pitchFamily="34" charset="-79"/>
              </a:rPr>
              <a:t> (ז״ל)</a:t>
            </a:r>
            <a:endParaRPr lang="he-IL" sz="4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23" name="Content Placeholder 2">
            <a:extLst>
              <a:ext uri="{FF2B5EF4-FFF2-40B4-BE49-F238E27FC236}">
                <a16:creationId xmlns:a16="http://schemas.microsoft.com/office/drawing/2014/main" id="{C3AAE911-9A8B-E970-2EAF-E25AD8AB3CB7}"/>
              </a:ext>
            </a:extLst>
          </p:cNvPr>
          <p:cNvSpPr>
            <a:spLocks noGrp="1"/>
          </p:cNvSpPr>
          <p:nvPr>
            <p:ph idx="1"/>
          </p:nvPr>
        </p:nvSpPr>
        <p:spPr>
          <a:xfrm>
            <a:off x="4388285" y="2179529"/>
            <a:ext cx="7606430" cy="4154155"/>
          </a:xfrm>
        </p:spPr>
        <p:txBody>
          <a:bodyPr>
            <a:normAutofit/>
          </a:bodyPr>
          <a:lstStyle/>
          <a:p>
            <a:pPr marL="0" indent="0">
              <a:buNone/>
            </a:pPr>
            <a:r>
              <a:rPr lang="he-IL" sz="3200" dirty="0">
                <a:latin typeface="David" panose="020E0502060401010101" pitchFamily="34" charset="-79"/>
                <a:cs typeface="David" panose="020E0502060401010101" pitchFamily="34" charset="-79"/>
              </a:rPr>
              <a:t>נולד בתאריך: 24/12/1932  כ״ה בכסלו תרצ״ג, בתל אביב.</a:t>
            </a:r>
          </a:p>
          <a:p>
            <a:pPr marL="0" indent="0">
              <a:buNone/>
            </a:pPr>
            <a:r>
              <a:rPr lang="he-IL" sz="3200" dirty="0">
                <a:latin typeface="David" panose="020E0502060401010101" pitchFamily="34" charset="-79"/>
                <a:cs typeface="David" panose="020E0502060401010101" pitchFamily="34" charset="-79"/>
              </a:rPr>
              <a:t>נפל ביום כ״ה באייר תש״ח 3/61948, בן 16 בנופלו.</a:t>
            </a:r>
          </a:p>
          <a:p>
            <a:endParaRPr lang="he-IL" sz="3200" dirty="0">
              <a:latin typeface="David" panose="020E0502060401010101" pitchFamily="34" charset="-79"/>
              <a:cs typeface="David" panose="020E0502060401010101" pitchFamily="34" charset="-79"/>
            </a:endParaRPr>
          </a:p>
          <a:p>
            <a:endParaRPr lang="he-IL" sz="3200" dirty="0">
              <a:latin typeface="David" panose="020E0502060401010101" pitchFamily="34" charset="-79"/>
              <a:cs typeface="David" panose="020E0502060401010101" pitchFamily="34" charset="-79"/>
            </a:endParaRPr>
          </a:p>
          <a:p>
            <a:endParaRPr lang="he-IL" sz="3200" dirty="0">
              <a:latin typeface="David" panose="020E0502060401010101" pitchFamily="34" charset="-79"/>
              <a:cs typeface="David" panose="020E0502060401010101" pitchFamily="34" charset="-79"/>
            </a:endParaRPr>
          </a:p>
          <a:p>
            <a:endParaRPr lang="he-IL" sz="3200" dirty="0">
              <a:latin typeface="David" panose="020E0502060401010101" pitchFamily="34" charset="-79"/>
              <a:cs typeface="David" panose="020E0502060401010101" pitchFamily="34" charset="-79"/>
            </a:endParaRPr>
          </a:p>
          <a:p>
            <a:endParaRPr lang="he-IL" sz="3200" dirty="0">
              <a:latin typeface="David" panose="020E0502060401010101" pitchFamily="34" charset="-79"/>
              <a:cs typeface="David" panose="020E0502060401010101" pitchFamily="34" charset="-79"/>
            </a:endParaRPr>
          </a:p>
          <a:p>
            <a:endParaRPr lang="he-IL" sz="3200" dirty="0">
              <a:latin typeface="David" panose="020E0502060401010101" pitchFamily="34" charset="-79"/>
              <a:cs typeface="David" panose="020E0502060401010101" pitchFamily="34" charset="-79"/>
            </a:endParaRPr>
          </a:p>
          <a:p>
            <a:endParaRPr lang="he-IL" sz="3200" dirty="0">
              <a:latin typeface="David" panose="020E0502060401010101" pitchFamily="34" charset="-79"/>
              <a:cs typeface="David" panose="020E0502060401010101" pitchFamily="34" charset="-79"/>
            </a:endParaRPr>
          </a:p>
          <a:p>
            <a:endParaRPr lang="en-US" sz="3200" dirty="0">
              <a:latin typeface="David" panose="020E0502060401010101" pitchFamily="34" charset="-79"/>
              <a:cs typeface="David" panose="020E0502060401010101" pitchFamily="34" charset="-79"/>
            </a:endParaRPr>
          </a:p>
        </p:txBody>
      </p:sp>
      <p:sp>
        <p:nvSpPr>
          <p:cNvPr id="4" name="מלבן 3">
            <a:extLst>
              <a:ext uri="{FF2B5EF4-FFF2-40B4-BE49-F238E27FC236}">
                <a16:creationId xmlns:a16="http://schemas.microsoft.com/office/drawing/2014/main" id="{E77791E7-5B16-BEE6-D7B8-F2A092861D85}"/>
              </a:ext>
            </a:extLst>
          </p:cNvPr>
          <p:cNvSpPr/>
          <p:nvPr/>
        </p:nvSpPr>
        <p:spPr>
          <a:xfrm>
            <a:off x="6003634" y="2967335"/>
            <a:ext cx="184731" cy="923330"/>
          </a:xfrm>
          <a:prstGeom prst="rect">
            <a:avLst/>
          </a:prstGeom>
          <a:noFill/>
        </p:spPr>
        <p:txBody>
          <a:bodyPr wrap="none" lIns="91440" tIns="45720" rIns="91440" bIns="45720">
            <a:spAutoFit/>
          </a:bodyPr>
          <a:lstStyle/>
          <a:p>
            <a:pPr marL="0" algn="ctr" defTabSz="457200" rtl="1" eaLnBrk="1" latinLnBrk="0" hangingPunct="1"/>
            <a:endParaRPr lang="he-IL"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מלבן 4">
            <a:extLst>
              <a:ext uri="{FF2B5EF4-FFF2-40B4-BE49-F238E27FC236}">
                <a16:creationId xmlns:a16="http://schemas.microsoft.com/office/drawing/2014/main" id="{7B1BACD0-AE5D-759E-AD1E-1D382844393A}"/>
              </a:ext>
            </a:extLst>
          </p:cNvPr>
          <p:cNvSpPr/>
          <p:nvPr/>
        </p:nvSpPr>
        <p:spPr>
          <a:xfrm>
            <a:off x="6003634" y="2874738"/>
            <a:ext cx="5304832" cy="923330"/>
          </a:xfrm>
          <a:prstGeom prst="rect">
            <a:avLst/>
          </a:prstGeom>
          <a:noFill/>
        </p:spPr>
        <p:txBody>
          <a:bodyPr wrap="square" lIns="91440" tIns="45720" rIns="91440" bIns="45720">
            <a:spAutoFit/>
          </a:bodyPr>
          <a:lstStyle/>
          <a:p>
            <a:pPr marL="0" algn="ctr" defTabSz="457200" rtl="1" eaLnBrk="1" latinLnBrk="0" hangingPunct="1"/>
            <a:endParaRPr lang="he-IL"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pic>
        <p:nvPicPr>
          <p:cNvPr id="4098" name="Picture 2" descr="טוראי יצחק ישראל מיצמכר - אתר יזכור">
            <a:extLst>
              <a:ext uri="{FF2B5EF4-FFF2-40B4-BE49-F238E27FC236}">
                <a16:creationId xmlns:a16="http://schemas.microsoft.com/office/drawing/2014/main" id="{E68750DA-1C4A-8263-8A10-690626983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4077" y="2301869"/>
            <a:ext cx="2794000" cy="354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371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2"/>
            <a:ext cx="9593002" cy="3522344"/>
          </a:xfrm>
        </p:spPr>
        <p:txBody>
          <a:bodyPr>
            <a:normAutofit/>
          </a:bodyPr>
          <a:lstStyle/>
          <a:p>
            <a:pPr marL="0" indent="0">
              <a:buNone/>
            </a:pPr>
            <a:r>
              <a:rPr lang="he-IL" sz="3200" dirty="0">
                <a:latin typeface="David" panose="020E0502060401010101" pitchFamily="34" charset="-79"/>
                <a:cs typeface="David" panose="020E0502060401010101" pitchFamily="34" charset="-79"/>
              </a:rPr>
              <a:t>יצחק נולד לרחל ואישר </a:t>
            </a:r>
            <a:r>
              <a:rPr lang="he-IL" sz="3200" dirty="0" err="1">
                <a:latin typeface="David" panose="020E0502060401010101" pitchFamily="34" charset="-79"/>
                <a:cs typeface="David" panose="020E0502060401010101" pitchFamily="34" charset="-79"/>
              </a:rPr>
              <a:t>מיצמכר</a:t>
            </a:r>
            <a:r>
              <a:rPr lang="he-IL" sz="3200" dirty="0">
                <a:latin typeface="David" panose="020E0502060401010101" pitchFamily="34" charset="-79"/>
                <a:cs typeface="David" panose="020E0502060401010101" pitchFamily="34" charset="-79"/>
              </a:rPr>
              <a:t>, הוריו עלו מפולין בשנות ה30 הראשונות נישאו בארץ וההשתקעו בראשון לציון. יצחק היה הבכור מבין חמשת ילדיה של אימו, הוא גדל בבית דתי לאומי. </a:t>
            </a:r>
          </a:p>
          <a:p>
            <a:pPr marL="0" indent="0">
              <a:buNone/>
            </a:pPr>
            <a:r>
              <a:rPr lang="he-IL" sz="3200" dirty="0">
                <a:latin typeface="David" panose="020E0502060401010101" pitchFamily="34" charset="-79"/>
                <a:cs typeface="David" panose="020E0502060401010101" pitchFamily="34" charset="-79"/>
              </a:rPr>
              <a:t>הוא למד בתלמוד תורה ובזכות תפיסתו הטובה הוא מצא את מקומו בישיבה המכינה של היכל התלמוד בתל אביב והתגורר בפנימייה במשך כמה שנים.</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1849821" y="439029"/>
            <a:ext cx="5675586"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ילדותו:</a:t>
            </a:r>
          </a:p>
        </p:txBody>
      </p:sp>
    </p:spTree>
    <p:extLst>
      <p:ext uri="{BB962C8B-B14F-4D97-AF65-F5344CB8AC3E}">
        <p14:creationId xmlns:p14="http://schemas.microsoft.com/office/powerpoint/2010/main" val="384245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63656"/>
            <a:ext cx="9593002" cy="3522344"/>
          </a:xfrm>
        </p:spPr>
        <p:txBody>
          <a:bodyPr>
            <a:normAutofit/>
          </a:bodyPr>
          <a:lstStyle/>
          <a:p>
            <a:pPr marL="0" indent="0">
              <a:buNone/>
            </a:pPr>
            <a:r>
              <a:rPr lang="he-IL" sz="3200" dirty="0">
                <a:latin typeface="David" panose="020E0502060401010101" pitchFamily="34" charset="-79"/>
                <a:cs typeface="David" panose="020E0502060401010101" pitchFamily="34" charset="-79"/>
              </a:rPr>
              <a:t>בנעוריו כבר לפני גיל 15 יצחק הצטרף ללחי ולכן בגיל נעוריו הספיק יצחק להתאמן בכלי נשק שונים ולהשתתף בפעולות ובשמירה בעמדות והכיר חברים חדשים שהיו מבוגרים ממנו.</a:t>
            </a:r>
          </a:p>
          <a:p>
            <a:pPr marL="0" indent="0">
              <a:buNone/>
            </a:pPr>
            <a:r>
              <a:rPr lang="he-IL" sz="3200" dirty="0">
                <a:latin typeface="David" panose="020E0502060401010101" pitchFamily="34" charset="-79"/>
                <a:cs typeface="David" panose="020E0502060401010101" pitchFamily="34" charset="-79"/>
              </a:rPr>
              <a:t>יצחק הצטרף ללחי בזכות אהבתו למולדת והכאב על קדושתה המחוללת בידי זרים, אלה לא נתנו לו לשבת בשקט והוא הצטרף ללחי.</a:t>
            </a:r>
          </a:p>
          <a:p>
            <a:endParaRPr lang="he-IL" sz="3200" dirty="0">
              <a:latin typeface="David" panose="020E0502060401010101" pitchFamily="34" charset="-79"/>
              <a:cs typeface="David" panose="020E0502060401010101" pitchFamily="34" charset="-79"/>
            </a:endParaRP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1953994" y="450603"/>
            <a:ext cx="5675586"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נעוריו:</a:t>
            </a:r>
          </a:p>
        </p:txBody>
      </p:sp>
    </p:spTree>
    <p:extLst>
      <p:ext uri="{BB962C8B-B14F-4D97-AF65-F5344CB8AC3E}">
        <p14:creationId xmlns:p14="http://schemas.microsoft.com/office/powerpoint/2010/main" val="2960674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F8A5EFF-475E-867C-2968-7B1F893511DC}"/>
              </a:ext>
            </a:extLst>
          </p:cNvPr>
          <p:cNvSpPr>
            <a:spLocks noGrp="1"/>
          </p:cNvSpPr>
          <p:nvPr>
            <p:ph idx="1"/>
          </p:nvPr>
        </p:nvSpPr>
        <p:spPr>
          <a:xfrm>
            <a:off x="4071511" y="1588640"/>
            <a:ext cx="7729728" cy="3101983"/>
          </a:xfrm>
        </p:spPr>
        <p:txBody>
          <a:bodyPr>
            <a:normAutofit lnSpcReduction="10000"/>
          </a:bodyPr>
          <a:lstStyle/>
          <a:p>
            <a:pPr marL="0" indent="0">
              <a:buNone/>
            </a:pPr>
            <a:r>
              <a:rPr lang="he-IL" sz="3200" dirty="0">
                <a:latin typeface="David" panose="020E0502060401010101" pitchFamily="34" charset="-79"/>
                <a:cs typeface="David" panose="020E0502060401010101" pitchFamily="34" charset="-79"/>
              </a:rPr>
              <a:t>משהגיע האויב המצרי לקרבת מושבות הדרום, יצחק היה לפני יציאה לקורס להשתלמות נוספת בכלי נשק.</a:t>
            </a:r>
          </a:p>
          <a:p>
            <a:pPr marL="0" indent="0">
              <a:buNone/>
            </a:pPr>
            <a:r>
              <a:rPr lang="he-IL" sz="3200" dirty="0">
                <a:latin typeface="David" panose="020E0502060401010101" pitchFamily="34" charset="-79"/>
                <a:cs typeface="David" panose="020E0502060401010101" pitchFamily="34" charset="-79"/>
              </a:rPr>
              <a:t>הוא שמח שלאחר קורס ההשתלמות יוכל לצאת </a:t>
            </a:r>
            <a:r>
              <a:rPr lang="he-IL" sz="3200" dirty="0" err="1">
                <a:latin typeface="David" panose="020E0502060401010101" pitchFamily="34" charset="-79"/>
                <a:cs typeface="David" panose="020E0502060401010101" pitchFamily="34" charset="-79"/>
              </a:rPr>
              <a:t>ולהלחם</a:t>
            </a:r>
            <a:r>
              <a:rPr lang="he-IL" sz="3200" dirty="0">
                <a:latin typeface="David" panose="020E0502060401010101" pitchFamily="34" charset="-79"/>
                <a:cs typeface="David" panose="020E0502060401010101" pitchFamily="34" charset="-79"/>
              </a:rPr>
              <a:t> באויב. משפחתו לא ידעה כלל על פעילותו בלחי בזמן שהיה בישיבה בתל אביב.</a:t>
            </a:r>
          </a:p>
        </p:txBody>
      </p:sp>
      <p:sp>
        <p:nvSpPr>
          <p:cNvPr id="5" name="תיבת טקסט 4">
            <a:extLst>
              <a:ext uri="{FF2B5EF4-FFF2-40B4-BE49-F238E27FC236}">
                <a16:creationId xmlns:a16="http://schemas.microsoft.com/office/drawing/2014/main" id="{07E54A86-1164-CEC2-F6E8-CA9BCEEE25E6}"/>
              </a:ext>
            </a:extLst>
          </p:cNvPr>
          <p:cNvSpPr txBox="1"/>
          <p:nvPr/>
        </p:nvSpPr>
        <p:spPr>
          <a:xfrm>
            <a:off x="5451676" y="428263"/>
            <a:ext cx="2268638"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נעוריו:</a:t>
            </a:r>
          </a:p>
        </p:txBody>
      </p:sp>
    </p:spTree>
    <p:extLst>
      <p:ext uri="{BB962C8B-B14F-4D97-AF65-F5344CB8AC3E}">
        <p14:creationId xmlns:p14="http://schemas.microsoft.com/office/powerpoint/2010/main" val="648452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a:bodyPr>
          <a:lstStyle/>
          <a:p>
            <a:pPr marL="0" indent="0">
              <a:buNone/>
            </a:pPr>
            <a:r>
              <a:rPr lang="he-IL" sz="3200" dirty="0">
                <a:latin typeface="David" panose="020E0502060401010101" pitchFamily="34" charset="-79"/>
                <a:cs typeface="David" panose="020E0502060401010101" pitchFamily="34" charset="-79"/>
              </a:rPr>
              <a:t>מרדכי </a:t>
            </a:r>
            <a:r>
              <a:rPr lang="he-IL" sz="3200" dirty="0" err="1">
                <a:latin typeface="David" panose="020E0502060401010101" pitchFamily="34" charset="-79"/>
                <a:cs typeface="David" panose="020E0502060401010101" pitchFamily="34" charset="-79"/>
              </a:rPr>
              <a:t>קוקיס</a:t>
            </a:r>
            <a:r>
              <a:rPr lang="he-IL" sz="3200" dirty="0">
                <a:latin typeface="David" panose="020E0502060401010101" pitchFamily="34" charset="-79"/>
                <a:cs typeface="David" panose="020E0502060401010101" pitchFamily="34" charset="-79"/>
              </a:rPr>
              <a:t> חברו הטוב של יצחק כיום הוא רב בבית המדרש ״גילת מאיר״. מרדכי מספר על חברו יצחק שחבריו ידעו שהוא הצטרף ללחי וראו אותו חוזר בלילות כשכולו מרוח בדבק הכרוזים, והם התפעלו ממנו שאין בו פחד מהשוטרים הבריטים היורים על מדביקי הכרוזים.</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3287210" y="470758"/>
            <a:ext cx="648859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חבריו של יצחק (ז״ל) מספרים:</a:t>
            </a:r>
          </a:p>
        </p:txBody>
      </p:sp>
    </p:spTree>
    <p:extLst>
      <p:ext uri="{BB962C8B-B14F-4D97-AF65-F5344CB8AC3E}">
        <p14:creationId xmlns:p14="http://schemas.microsoft.com/office/powerpoint/2010/main" val="1591685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a:bodyPr>
          <a:lstStyle/>
          <a:p>
            <a:pPr marL="0" indent="0">
              <a:buNone/>
            </a:pPr>
            <a:r>
              <a:rPr lang="he-IL" sz="3200" dirty="0">
                <a:latin typeface="David" panose="020E0502060401010101" pitchFamily="34" charset="-79"/>
                <a:cs typeface="David" panose="020E0502060401010101" pitchFamily="34" charset="-79"/>
              </a:rPr>
              <a:t>חברו לישיבה שכיום הוא רב וחבר כנסת אברהם רביץ סיפר על אהבתו של יצחק למולדת וסיפר על תכונותיו המיוחדות כאיש מחתרת, יצחק שמר על </a:t>
            </a:r>
            <a:r>
              <a:rPr lang="he-IL" sz="3200" dirty="0" err="1">
                <a:latin typeface="David" panose="020E0502060401010101" pitchFamily="34" charset="-79"/>
                <a:cs typeface="David" panose="020E0502060401010101" pitchFamily="34" charset="-79"/>
              </a:rPr>
              <a:t>הכל</a:t>
            </a:r>
            <a:r>
              <a:rPr lang="he-IL" sz="3200" dirty="0">
                <a:latin typeface="David" panose="020E0502060401010101" pitchFamily="34" charset="-79"/>
                <a:cs typeface="David" panose="020E0502060401010101" pitchFamily="34" charset="-79"/>
              </a:rPr>
              <a:t> בסוד ומעולם לא גילה לאף אחד על שום פעילות שעשה אפילו לא לאברהם שהיה גם הוא חבר בלחי.</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3287210" y="470758"/>
            <a:ext cx="648859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חבריו של יצחק (ז״ל) מספרים:</a:t>
            </a:r>
          </a:p>
        </p:txBody>
      </p:sp>
    </p:spTree>
    <p:extLst>
      <p:ext uri="{BB962C8B-B14F-4D97-AF65-F5344CB8AC3E}">
        <p14:creationId xmlns:p14="http://schemas.microsoft.com/office/powerpoint/2010/main" val="2746246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fontScale="92500"/>
          </a:bodyPr>
          <a:lstStyle/>
          <a:p>
            <a:pPr marL="0" indent="0">
              <a:buNone/>
            </a:pPr>
            <a:r>
              <a:rPr lang="he-IL" sz="3200" dirty="0">
                <a:latin typeface="David" panose="020E0502060401010101" pitchFamily="34" charset="-79"/>
                <a:cs typeface="David" panose="020E0502060401010101" pitchFamily="34" charset="-79"/>
              </a:rPr>
              <a:t>יצחק היה איש מחתרת בתנועת הלחי אליה הצטרף כנער לפני גיל 15.</a:t>
            </a:r>
          </a:p>
          <a:p>
            <a:pPr marL="0" indent="0">
              <a:buNone/>
            </a:pPr>
            <a:r>
              <a:rPr lang="he-IL" sz="3200" dirty="0">
                <a:latin typeface="David" panose="020E0502060401010101" pitchFamily="34" charset="-79"/>
                <a:cs typeface="David" panose="020E0502060401010101" pitchFamily="34" charset="-79"/>
              </a:rPr>
              <a:t>תנועת הלחי (לוחמי חירות ישראל) נוסדה עיי אברהם שטרן והוא עמד בראשה עד שנרצח בפברואר 1942. </a:t>
            </a:r>
          </a:p>
          <a:p>
            <a:pPr marL="0" indent="0">
              <a:buNone/>
            </a:pPr>
            <a:r>
              <a:rPr lang="he-IL" sz="3200" dirty="0">
                <a:latin typeface="David" panose="020E0502060401010101" pitchFamily="34" charset="-79"/>
                <a:cs typeface="David" panose="020E0502060401010101" pitchFamily="34" charset="-79"/>
              </a:rPr>
              <a:t>היא הוקמה לאחר הפרישה </a:t>
            </a:r>
            <a:r>
              <a:rPr lang="he-IL" sz="3200" dirty="0" err="1">
                <a:latin typeface="David" panose="020E0502060401010101" pitchFamily="34" charset="-79"/>
                <a:cs typeface="David" panose="020E0502060401010101" pitchFamily="34" charset="-79"/>
              </a:rPr>
              <a:t>מהאצל</a:t>
            </a:r>
            <a:r>
              <a:rPr lang="he-IL" sz="3200" dirty="0">
                <a:latin typeface="David" panose="020E0502060401010101" pitchFamily="34" charset="-79"/>
                <a:cs typeface="David" panose="020E0502060401010101" pitchFamily="34" charset="-79"/>
              </a:rPr>
              <a:t> עיי פורשי האצל ביוני 1940 ופעלה עד שהוקמה מדינת ישראל ב1948 והאצל פורק ורוב חבריו התגייסו לצה״ל.</a:t>
            </a:r>
          </a:p>
          <a:p>
            <a:pPr marL="0" indent="0">
              <a:buNone/>
            </a:pPr>
            <a:r>
              <a:rPr lang="he-IL" sz="3200" dirty="0">
                <a:latin typeface="David" panose="020E0502060401010101" pitchFamily="34" charset="-79"/>
                <a:cs typeface="David" panose="020E0502060401010101" pitchFamily="34" charset="-79"/>
              </a:rPr>
              <a:t>תנועת הלחי דגלה בפתירת הסכסוך הערבי-יהודי באמצעות חילופי אוכלוסין.</a:t>
            </a:r>
          </a:p>
          <a:p>
            <a:pPr marL="0" indent="0">
              <a:buNone/>
            </a:pPr>
            <a:endParaRPr lang="he-IL" sz="3200" dirty="0">
              <a:latin typeface="David" panose="020E0502060401010101" pitchFamily="34" charset="-79"/>
              <a:cs typeface="David" panose="020E0502060401010101" pitchFamily="34" charset="-79"/>
            </a:endParaRP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3366105" y="427454"/>
            <a:ext cx="5675586"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    שירותו בלח״י:</a:t>
            </a:r>
          </a:p>
        </p:txBody>
      </p:sp>
    </p:spTree>
    <p:extLst>
      <p:ext uri="{BB962C8B-B14F-4D97-AF65-F5344CB8AC3E}">
        <p14:creationId xmlns:p14="http://schemas.microsoft.com/office/powerpoint/2010/main" val="3869173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sz="half" idx="1"/>
          </p:nvPr>
        </p:nvSpPr>
        <p:spPr>
          <a:xfrm>
            <a:off x="6342927" y="1584749"/>
            <a:ext cx="4846685" cy="3101982"/>
          </a:xfrm>
        </p:spPr>
        <p:txBody>
          <a:bodyPr vert="horz" lIns="91440" tIns="45720" rIns="91440" bIns="45720" rtlCol="0">
            <a:normAutofit/>
          </a:bodyPr>
          <a:lstStyle/>
          <a:p>
            <a:pPr marL="0"/>
            <a:r>
              <a:rPr lang="he-IL" sz="3200" dirty="0">
                <a:latin typeface="David" panose="020E0502060401010101" pitchFamily="34" charset="-79"/>
                <a:cs typeface="David" panose="020E0502060401010101" pitchFamily="34" charset="-79"/>
              </a:rPr>
              <a:t>מוזיאון </a:t>
            </a:r>
            <a:r>
              <a:rPr lang="he-IL" sz="3200" dirty="0" err="1">
                <a:latin typeface="David" panose="020E0502060401010101" pitchFamily="34" charset="-79"/>
                <a:cs typeface="David" panose="020E0502060401010101" pitchFamily="34" charset="-79"/>
              </a:rPr>
              <a:t>הלח״י</a:t>
            </a:r>
            <a:r>
              <a:rPr lang="he-IL" sz="3200" dirty="0">
                <a:latin typeface="David" panose="020E0502060401010101" pitchFamily="34" charset="-79"/>
                <a:cs typeface="David" panose="020E0502060401010101" pitchFamily="34" charset="-79"/>
              </a:rPr>
              <a:t> הוא </a:t>
            </a:r>
            <a:r>
              <a:rPr lang="he-IL" sz="3200" dirty="0" err="1">
                <a:latin typeface="David" panose="020E0502060401010101" pitchFamily="34" charset="-79"/>
                <a:cs typeface="David" panose="020E0502060401010101" pitchFamily="34" charset="-79"/>
              </a:rPr>
              <a:t>מויזאון</a:t>
            </a:r>
            <a:r>
              <a:rPr lang="he-IL" sz="3200" dirty="0">
                <a:latin typeface="David" panose="020E0502060401010101" pitchFamily="34" charset="-79"/>
                <a:cs typeface="David" panose="020E0502060401010101" pitchFamily="34" charset="-79"/>
              </a:rPr>
              <a:t> הנמצא בתל אביב המציג ומתאר את קורות מחתרת </a:t>
            </a:r>
            <a:r>
              <a:rPr lang="he-IL" sz="3200" dirty="0" err="1">
                <a:latin typeface="David" panose="020E0502060401010101" pitchFamily="34" charset="-79"/>
                <a:cs typeface="David" panose="020E0502060401010101" pitchFamily="34" charset="-79"/>
              </a:rPr>
              <a:t>הלח״י</a:t>
            </a:r>
            <a:r>
              <a:rPr lang="he-IL" sz="3200" dirty="0">
                <a:latin typeface="David" panose="020E0502060401010101" pitchFamily="34" charset="-79"/>
                <a:cs typeface="David" panose="020E0502060401010101" pitchFamily="34" charset="-79"/>
              </a:rPr>
              <a:t>.</a:t>
            </a:r>
          </a:p>
          <a:p>
            <a:pPr marL="0"/>
            <a:endParaRPr lang="he-IL" dirty="0"/>
          </a:p>
        </p:txBody>
      </p:sp>
      <p:pic>
        <p:nvPicPr>
          <p:cNvPr id="1026" name="Picture 2" descr="מוזאון הלח&quot;י - VISIT TLV">
            <a:extLst>
              <a:ext uri="{FF2B5EF4-FFF2-40B4-BE49-F238E27FC236}">
                <a16:creationId xmlns:a16="http://schemas.microsoft.com/office/drawing/2014/main" id="{74F8DA0E-20E9-B40B-F29F-2C97F93DF8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0" r="651" b="4"/>
          <a:stretch/>
        </p:blipFill>
        <p:spPr bwMode="auto">
          <a:xfrm>
            <a:off x="6456378" y="3722260"/>
            <a:ext cx="4270247" cy="3101982"/>
          </a:xfrm>
          <a:prstGeom prst="rect">
            <a:avLst/>
          </a:prstGeom>
          <a:solidFill>
            <a:srgbClr val="FFFFFF"/>
          </a:solidFill>
        </p:spPr>
      </p:pic>
      <p:pic>
        <p:nvPicPr>
          <p:cNvPr id="1028" name="Picture 4" descr="מוזיאון הלח&quot;י - המועצה לשימור אתרי מורשת בישראל">
            <a:extLst>
              <a:ext uri="{FF2B5EF4-FFF2-40B4-BE49-F238E27FC236}">
                <a16:creationId xmlns:a16="http://schemas.microsoft.com/office/drawing/2014/main" id="{938FF8D8-1FB8-D88E-5F40-02C62DB097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4472" y="1584749"/>
            <a:ext cx="4271771" cy="3101983"/>
          </a:xfrm>
          <a:prstGeom prst="rect">
            <a:avLst/>
          </a:prstGeom>
          <a:noFill/>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7AB57D14-E8BA-E598-CA4B-A0B01ED70082}"/>
              </a:ext>
            </a:extLst>
          </p:cNvPr>
          <p:cNvSpPr txBox="1"/>
          <p:nvPr/>
        </p:nvSpPr>
        <p:spPr>
          <a:xfrm>
            <a:off x="1581912" y="499888"/>
            <a:ext cx="9523761" cy="738664"/>
          </a:xfrm>
          <a:prstGeom prst="rect">
            <a:avLst/>
          </a:prstGeom>
          <a:noFill/>
        </p:spPr>
        <p:txBody>
          <a:bodyPr wrap="none" rtlCol="1">
            <a:spAutoFit/>
          </a:bodyPr>
          <a:lstStyle/>
          <a:p>
            <a:pPr marL="0" algn="r" defTabSz="457200" rtl="1" eaLnBrk="1" latinLnBrk="0" hangingPunct="1"/>
            <a:r>
              <a:rPr lang="he-IL" sz="4200" b="1" cap="all" spc="200" dirty="0">
                <a:ln w="13462">
                  <a:solidFill>
                    <a:schemeClr val="bg1"/>
                  </a:solidFill>
                  <a:prstDash val="solid"/>
                </a:ln>
                <a:solidFill>
                  <a:srgbClr val="262626"/>
                </a:solidFill>
                <a:effectLst>
                  <a:outerShdw dist="38100" dir="2700000" algn="bl" rotWithShape="0">
                    <a:schemeClr val="accent5"/>
                  </a:outerShdw>
                </a:effectLst>
                <a:latin typeface="+mj-lt"/>
                <a:ea typeface="+mj-ea"/>
                <a:cs typeface="+mj-cs"/>
              </a:rPr>
              <a:t> מוזיאון </a:t>
            </a:r>
            <a:r>
              <a:rPr lang="he-IL" sz="4200" b="1" cap="all" spc="200" dirty="0" err="1">
                <a:ln w="13462">
                  <a:solidFill>
                    <a:schemeClr val="bg1"/>
                  </a:solidFill>
                  <a:prstDash val="solid"/>
                </a:ln>
                <a:solidFill>
                  <a:srgbClr val="262626"/>
                </a:solidFill>
                <a:effectLst>
                  <a:outerShdw dist="38100" dir="2700000" algn="bl" rotWithShape="0">
                    <a:schemeClr val="accent5"/>
                  </a:outerShdw>
                </a:effectLst>
                <a:latin typeface="+mj-lt"/>
                <a:ea typeface="+mj-ea"/>
                <a:cs typeface="+mj-cs"/>
              </a:rPr>
              <a:t>הלח״י</a:t>
            </a:r>
            <a:r>
              <a:rPr lang="he-IL" sz="4200" b="1" cap="all" spc="200" dirty="0">
                <a:ln w="13462">
                  <a:solidFill>
                    <a:schemeClr val="bg1"/>
                  </a:solidFill>
                  <a:prstDash val="solid"/>
                </a:ln>
                <a:solidFill>
                  <a:srgbClr val="262626"/>
                </a:solidFill>
                <a:effectLst>
                  <a:outerShdw dist="38100" dir="2700000" algn="bl" rotWithShape="0">
                    <a:schemeClr val="accent5"/>
                  </a:outerShdw>
                </a:effectLst>
                <a:latin typeface="+mj-lt"/>
                <a:ea typeface="+mj-ea"/>
                <a:cs typeface="+mj-cs"/>
              </a:rPr>
              <a:t> ע״ש אברהם שטרן יאיר:</a:t>
            </a:r>
            <a:endParaRPr lang="he-IL" sz="4200" dirty="0"/>
          </a:p>
        </p:txBody>
      </p:sp>
    </p:spTree>
    <p:extLst>
      <p:ext uri="{BB962C8B-B14F-4D97-AF65-F5344CB8AC3E}">
        <p14:creationId xmlns:p14="http://schemas.microsoft.com/office/powerpoint/2010/main" val="2091666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a:bodyPr>
          <a:lstStyle/>
          <a:p>
            <a:pPr marL="0" indent="0">
              <a:buNone/>
            </a:pPr>
            <a:r>
              <a:rPr lang="he-IL" sz="3200" dirty="0">
                <a:latin typeface="David" panose="020E0502060401010101" pitchFamily="34" charset="-79"/>
                <a:cs typeface="David" panose="020E0502060401010101" pitchFamily="34" charset="-79"/>
              </a:rPr>
              <a:t>בתאריך 3/6/48 יצחק הגיע לחופשה בביתו במהלך שירותו הצבאי בלח״י ובזמן השהייה שלו בבית כאשר הוא ומשפחתו היו בחצר ביתם בראשון לציון הוטלה פצצה ממטוס מצרי על ראשון לציון במהלך ההפצצה נפלו יצחק </a:t>
            </a:r>
            <a:r>
              <a:rPr lang="he-IL" sz="3200" dirty="0" err="1">
                <a:latin typeface="David" panose="020E0502060401010101" pitchFamily="34" charset="-79"/>
                <a:cs typeface="David" panose="020E0502060401010101" pitchFamily="34" charset="-79"/>
              </a:rPr>
              <a:t>מיצמכר</a:t>
            </a:r>
            <a:r>
              <a:rPr lang="he-IL" sz="3200" dirty="0">
                <a:latin typeface="David" panose="020E0502060401010101" pitchFamily="34" charset="-79"/>
                <a:cs typeface="David" panose="020E0502060401010101" pitchFamily="34" charset="-79"/>
              </a:rPr>
              <a:t> ואביו </a:t>
            </a:r>
            <a:r>
              <a:rPr lang="he-IL" sz="3200" dirty="0" err="1">
                <a:latin typeface="David" panose="020E0502060401010101" pitchFamily="34" charset="-79"/>
                <a:cs typeface="David" panose="020E0502060401010101" pitchFamily="34" charset="-79"/>
              </a:rPr>
              <a:t>אנשר</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מצימכר</a:t>
            </a:r>
            <a:r>
              <a:rPr lang="he-IL" sz="3200" dirty="0">
                <a:latin typeface="David" panose="020E0502060401010101" pitchFamily="34" charset="-79"/>
                <a:cs typeface="David" panose="020E0502060401010101" pitchFamily="34" charset="-79"/>
              </a:rPr>
              <a:t>, והובאו למנוחות בראשון לציון. </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3366105" y="427454"/>
            <a:ext cx="5675586"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מותו:</a:t>
            </a:r>
          </a:p>
        </p:txBody>
      </p:sp>
    </p:spTree>
    <p:extLst>
      <p:ext uri="{BB962C8B-B14F-4D97-AF65-F5344CB8AC3E}">
        <p14:creationId xmlns:p14="http://schemas.microsoft.com/office/powerpoint/2010/main" val="3549048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a:bodyPr>
          <a:lstStyle/>
          <a:p>
            <a:pPr marL="0" indent="0">
              <a:buNone/>
            </a:pPr>
            <a:r>
              <a:rPr lang="he-IL" sz="3200">
                <a:latin typeface="David" panose="020E0502060401010101" pitchFamily="34" charset="-79"/>
                <a:cs typeface="David" panose="020E0502060401010101" pitchFamily="34" charset="-79"/>
              </a:rPr>
              <a:t>מלחמת העצמאות התרחשה מה30/11/47 עד ה20/7/49 את המלחמה ניתן לחלק לשני שלבים וארבע חלקים.</a:t>
            </a:r>
            <a:endParaRPr lang="he-IL" sz="3200" dirty="0">
              <a:latin typeface="David" panose="020E0502060401010101" pitchFamily="34" charset="-79"/>
              <a:cs typeface="David" panose="020E0502060401010101" pitchFamily="34" charset="-79"/>
            </a:endParaRP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3078866" y="427454"/>
            <a:ext cx="7743463" cy="738664"/>
          </a:xfrm>
          <a:prstGeom prst="rect">
            <a:avLst/>
          </a:prstGeom>
          <a:noFill/>
        </p:spPr>
        <p:txBody>
          <a:bodyPr wrap="square" rtlCol="1">
            <a:spAutoFit/>
          </a:bodyPr>
          <a:lstStyle/>
          <a:p>
            <a:pPr marL="0" algn="r" defTabSz="457200" rtl="1" eaLnBrk="1" latinLnBrk="0" hangingPunct="1"/>
            <a:r>
              <a:rPr lang="he-IL" sz="4200" b="1">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המלחמה בה נפל - מלחמת העצמאות:</a:t>
            </a:r>
            <a:endPar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endParaRPr>
          </a:p>
        </p:txBody>
      </p:sp>
      <p:pic>
        <p:nvPicPr>
          <p:cNvPr id="2050" name="Picture 2" descr="מלחמת העצמאות – ויקיפדיה">
            <a:extLst>
              <a:ext uri="{FF2B5EF4-FFF2-40B4-BE49-F238E27FC236}">
                <a16:creationId xmlns:a16="http://schemas.microsoft.com/office/drawing/2014/main" id="{A9ADF00C-CCA7-1C4C-F043-5004366C9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8675" y="2821593"/>
            <a:ext cx="6692799" cy="3444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794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fontScale="92500" lnSpcReduction="10000"/>
          </a:bodyPr>
          <a:lstStyle/>
          <a:p>
            <a:pPr marL="0" indent="0">
              <a:buNone/>
            </a:pPr>
            <a:r>
              <a:rPr lang="he-IL" sz="3200" dirty="0">
                <a:latin typeface="David" panose="020E0502060401010101" pitchFamily="34" charset="-79"/>
                <a:cs typeface="David" panose="020E0502060401010101" pitchFamily="34" charset="-79"/>
              </a:rPr>
              <a:t>בחלק הראשון ערביי ישראל נלחמו ביהודי ישראל בשלושה מוקדים: הערים המעורבות, ישובים וכפרים מבודדים ובדרכים. בחלק זה הערבים הם הצד התוקף והיהודים במגננה הבריטים עדיין הריבון בארץ.</a:t>
            </a:r>
          </a:p>
          <a:p>
            <a:pPr marL="0" indent="0">
              <a:buNone/>
            </a:pPr>
            <a:r>
              <a:rPr lang="he-IL" sz="3200" dirty="0">
                <a:latin typeface="David" panose="020E0502060401010101" pitchFamily="34" charset="-79"/>
                <a:cs typeface="David" panose="020E0502060401010101" pitchFamily="34" charset="-79"/>
              </a:rPr>
              <a:t>בחלק השני של המלחמה היהודים עברו ממצב של מגננה למצב תקיפה בגלל כמה סיבות עיקריות: ‏הצורך להתמודד עם התקפות הערבים , החשש </a:t>
            </a:r>
            <a:r>
              <a:rPr lang="he-IL" sz="3200" dirty="0" err="1">
                <a:latin typeface="David" panose="020E0502060401010101" pitchFamily="34" charset="-79"/>
                <a:cs typeface="David" panose="020E0502060401010101" pitchFamily="34" charset="-79"/>
              </a:rPr>
              <a:t>שיירושלים</a:t>
            </a:r>
            <a:r>
              <a:rPr lang="he-IL" sz="3200" dirty="0">
                <a:latin typeface="David" panose="020E0502060401010101" pitchFamily="34" charset="-79"/>
                <a:cs typeface="David" panose="020E0502060401010101" pitchFamily="34" charset="-79"/>
              </a:rPr>
              <a:t> תיפול לידי הערבים ‏צורך להוכיח לממשל האמריקאי ‏שאפשר לבצע את תוכנית החלוקה שקבע האו״ם . באותה תקופה החלה השליטה הבריטית בישראל להתרופף והגיעו משלוחי נשק רבים.</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3078866" y="427454"/>
            <a:ext cx="774346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מלחמת העצמאות – השלב הראשון:</a:t>
            </a:r>
          </a:p>
        </p:txBody>
      </p:sp>
    </p:spTree>
    <p:extLst>
      <p:ext uri="{BB962C8B-B14F-4D97-AF65-F5344CB8AC3E}">
        <p14:creationId xmlns:p14="http://schemas.microsoft.com/office/powerpoint/2010/main" val="3469325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lnSpcReduction="10000"/>
          </a:bodyPr>
          <a:lstStyle/>
          <a:p>
            <a:pPr marL="0" indent="0">
              <a:buNone/>
            </a:pPr>
            <a:r>
              <a:rPr lang="he-IL" sz="3200" dirty="0">
                <a:latin typeface="David" panose="020E0502060401010101" pitchFamily="34" charset="-79"/>
                <a:cs typeface="David" panose="020E0502060401010101" pitchFamily="34" charset="-79"/>
              </a:rPr>
              <a:t>שלב זה התחיל לאחר הכרזת המדינה ‏כמדינה יהודית בתאריך:</a:t>
            </a:r>
          </a:p>
          <a:p>
            <a:pPr marL="0" indent="0">
              <a:buNone/>
            </a:pPr>
            <a:r>
              <a:rPr lang="he-IL" sz="3200" dirty="0">
                <a:latin typeface="David" panose="020E0502060401010101" pitchFamily="34" charset="-79"/>
                <a:cs typeface="David" panose="020E0502060401010101" pitchFamily="34" charset="-79"/>
              </a:rPr>
              <a:t>14/15/1948. </a:t>
            </a:r>
          </a:p>
          <a:p>
            <a:pPr marL="0" indent="0">
              <a:buNone/>
            </a:pPr>
            <a:r>
              <a:rPr lang="he-IL" sz="3200" dirty="0">
                <a:latin typeface="David" panose="020E0502060401010101" pitchFamily="34" charset="-79"/>
                <a:cs typeface="David" panose="020E0502060401010101" pitchFamily="34" charset="-79"/>
              </a:rPr>
              <a:t>בשלב זה ‏נלחמו מדינות ערב (‏ירדן סוריה מצרים עיראק ‏ערב הסעודית) ‏כנגד מדינה בת יום.</a:t>
            </a:r>
          </a:p>
          <a:p>
            <a:pPr marL="0" indent="0">
              <a:buNone/>
            </a:pPr>
            <a:r>
              <a:rPr lang="he-IL" sz="3200" dirty="0">
                <a:latin typeface="David" panose="020E0502060401010101" pitchFamily="34" charset="-79"/>
                <a:cs typeface="David" panose="020E0502060401010101" pitchFamily="34" charset="-79"/>
              </a:rPr>
              <a:t>‏הכוחות הערבים ‏פלשו ‏לארץ ישראל ‏הם היו מאורגנים ומאומנים ובעלי כלי נשק רבים. באותה תקופה הוקם צה״ל מפירוק המחתרות.</a:t>
            </a:r>
          </a:p>
          <a:p>
            <a:pPr marL="0" indent="0">
              <a:buNone/>
            </a:pPr>
            <a:r>
              <a:rPr lang="he-IL" sz="3200" dirty="0">
                <a:latin typeface="David" panose="020E0502060401010101" pitchFamily="34" charset="-79"/>
                <a:cs typeface="David" panose="020E0502060401010101" pitchFamily="34" charset="-79"/>
              </a:rPr>
              <a:t>‏מטרת צבאות הרב הייתה למנוע את הקמת מדינת ישראל.</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3078866" y="427454"/>
            <a:ext cx="774346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מלחמת העצמאות – השלב השני:</a:t>
            </a:r>
          </a:p>
        </p:txBody>
      </p:sp>
    </p:spTree>
    <p:extLst>
      <p:ext uri="{BB962C8B-B14F-4D97-AF65-F5344CB8AC3E}">
        <p14:creationId xmlns:p14="http://schemas.microsoft.com/office/powerpoint/2010/main" val="3126124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fontScale="85000" lnSpcReduction="20000"/>
          </a:bodyPr>
          <a:lstStyle/>
          <a:p>
            <a:pPr marL="0" indent="0">
              <a:buNone/>
            </a:pPr>
            <a:r>
              <a:rPr lang="he-IL" sz="3200" dirty="0">
                <a:latin typeface="David" panose="020E0502060401010101" pitchFamily="34" charset="-79"/>
                <a:cs typeface="David" panose="020E0502060401010101" pitchFamily="34" charset="-79"/>
              </a:rPr>
              <a:t>בין הכוחות הישראליים לכוחות של צבאות ערים היו פערים שליליים רבים:</a:t>
            </a:r>
          </a:p>
          <a:p>
            <a:pPr marL="0" indent="0">
              <a:buNone/>
            </a:pPr>
            <a:r>
              <a:rPr lang="he-IL" sz="3200" dirty="0">
                <a:latin typeface="David" panose="020E0502060401010101" pitchFamily="34" charset="-79"/>
                <a:cs typeface="David" panose="020E0502060401010101" pitchFamily="34" charset="-79"/>
              </a:rPr>
              <a:t>-העייפות והתשישות של הכוחות היהודים מהשלב הראשון של המלחמה </a:t>
            </a:r>
          </a:p>
          <a:p>
            <a:pPr marL="0" indent="0">
              <a:buNone/>
            </a:pPr>
            <a:r>
              <a:rPr lang="he-IL" sz="3200" dirty="0">
                <a:latin typeface="David" panose="020E0502060401010101" pitchFamily="34" charset="-79"/>
                <a:cs typeface="David" panose="020E0502060401010101" pitchFamily="34" charset="-79"/>
              </a:rPr>
              <a:t>-צבאות ערב התקדמו ותקפו מכיוונים שונים בו זמנית וממוקדים.</a:t>
            </a:r>
          </a:p>
          <a:p>
            <a:pPr marL="0" indent="0">
              <a:buNone/>
            </a:pPr>
            <a:r>
              <a:rPr lang="he-IL" sz="3200" dirty="0">
                <a:latin typeface="David" panose="020E0502060401010101" pitchFamily="34" charset="-79"/>
                <a:cs typeface="David" panose="020E0502060401010101" pitchFamily="34" charset="-79"/>
              </a:rPr>
              <a:t>-יתרונות הערבים בתחום הציוד וכלי הנשק.</a:t>
            </a:r>
          </a:p>
          <a:p>
            <a:pPr marL="0" indent="0">
              <a:buNone/>
            </a:pPr>
            <a:r>
              <a:rPr lang="he-IL" sz="3200" dirty="0">
                <a:latin typeface="David" panose="020E0502060401010101" pitchFamily="34" charset="-79"/>
                <a:cs typeface="David" panose="020E0502060401010101" pitchFamily="34" charset="-79"/>
              </a:rPr>
              <a:t>-חיסרון מספרי ביחס לכוחות הערביים.</a:t>
            </a:r>
          </a:p>
          <a:p>
            <a:pPr marL="0" indent="0">
              <a:buNone/>
            </a:pPr>
            <a:r>
              <a:rPr lang="he-IL" sz="3200" dirty="0">
                <a:latin typeface="David" panose="020E0502060401010101" pitchFamily="34" charset="-79"/>
                <a:cs typeface="David" panose="020E0502060401010101" pitchFamily="34" charset="-79"/>
              </a:rPr>
              <a:t>-חוסר </a:t>
            </a:r>
            <a:r>
              <a:rPr lang="he-IL" sz="3200" dirty="0" err="1">
                <a:latin typeface="David" panose="020E0502060401010101" pitchFamily="34" charset="-79"/>
                <a:cs typeface="David" panose="020E0502060401010101" pitchFamily="34" charset="-79"/>
              </a:rPr>
              <a:t>הנסיון</a:t>
            </a:r>
            <a:r>
              <a:rPr lang="he-IL" sz="3200" dirty="0">
                <a:latin typeface="David" panose="020E0502060401010101" pitchFamily="34" charset="-79"/>
                <a:cs typeface="David" panose="020E0502060401010101" pitchFamily="34" charset="-79"/>
              </a:rPr>
              <a:t> בהתמודדות במלחמה מול כוחות ממדינות שונות בתור מדינה בת יום.</a:t>
            </a:r>
          </a:p>
          <a:p>
            <a:pPr marL="0" indent="0">
              <a:buNone/>
            </a:pPr>
            <a:r>
              <a:rPr lang="he-IL" sz="3200" dirty="0">
                <a:latin typeface="David" panose="020E0502060401010101" pitchFamily="34" charset="-79"/>
                <a:cs typeface="David" panose="020E0502060401010101" pitchFamily="34" charset="-79"/>
              </a:rPr>
              <a:t>למרות כל החסרונות הללו לכוחות היהודים היה את יתרון שהמלחמה הזאת היא עניין של חיים ומוות אין להם שום </a:t>
            </a:r>
            <a:r>
              <a:rPr lang="he-IL" sz="3200" dirty="0" err="1">
                <a:latin typeface="David" panose="020E0502060401010101" pitchFamily="34" charset="-79"/>
                <a:cs typeface="David" panose="020E0502060401010101" pitchFamily="34" charset="-79"/>
              </a:rPr>
              <a:t>מדינב</a:t>
            </a:r>
            <a:r>
              <a:rPr lang="he-IL" sz="3200" dirty="0">
                <a:latin typeface="David" panose="020E0502060401010101" pitchFamily="34" charset="-79"/>
                <a:cs typeface="David" panose="020E0502060401010101" pitchFamily="34" charset="-79"/>
              </a:rPr>
              <a:t> ללכת </a:t>
            </a:r>
            <a:r>
              <a:rPr lang="he-IL" sz="3200" dirty="0" err="1">
                <a:latin typeface="David" panose="020E0502060401010101" pitchFamily="34" charset="-79"/>
                <a:cs typeface="David" panose="020E0502060401010101" pitchFamily="34" charset="-79"/>
              </a:rPr>
              <a:t>אליהאם</a:t>
            </a:r>
            <a:r>
              <a:rPr lang="he-IL" sz="3200" dirty="0">
                <a:latin typeface="David" panose="020E0502060401010101" pitchFamily="34" charset="-79"/>
                <a:cs typeface="David" panose="020E0502060401010101" pitchFamily="34" charset="-79"/>
              </a:rPr>
              <a:t> ובמידה הם יפסידו במלחמה.</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3078866" y="427454"/>
            <a:ext cx="774346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מלחמת העצמאות – השלב השני:</a:t>
            </a:r>
          </a:p>
        </p:txBody>
      </p:sp>
    </p:spTree>
    <p:extLst>
      <p:ext uri="{BB962C8B-B14F-4D97-AF65-F5344CB8AC3E}">
        <p14:creationId xmlns:p14="http://schemas.microsoft.com/office/powerpoint/2010/main" val="2975420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fontScale="92500" lnSpcReduction="20000"/>
          </a:bodyPr>
          <a:lstStyle/>
          <a:p>
            <a:pPr marL="0" indent="0">
              <a:buNone/>
            </a:pPr>
            <a:r>
              <a:rPr lang="he-IL" sz="3200" dirty="0">
                <a:latin typeface="David" panose="020E0502060401010101" pitchFamily="34" charset="-79"/>
                <a:cs typeface="David" panose="020E0502060401010101" pitchFamily="34" charset="-79"/>
              </a:rPr>
              <a:t>בחלק השלישי (תחילת השלב ה-2) של המלחמה נפל יצחק </a:t>
            </a:r>
            <a:r>
              <a:rPr lang="he-IL" sz="3200" dirty="0" err="1">
                <a:latin typeface="David" panose="020E0502060401010101" pitchFamily="34" charset="-79"/>
                <a:cs typeface="David" panose="020E0502060401010101" pitchFamily="34" charset="-79"/>
              </a:rPr>
              <a:t>מיצמכר</a:t>
            </a:r>
            <a:r>
              <a:rPr lang="he-IL" sz="3200" dirty="0">
                <a:latin typeface="David" panose="020E0502060401010101" pitchFamily="34" charset="-79"/>
                <a:cs typeface="David" panose="020E0502060401010101" pitchFamily="34" charset="-79"/>
              </a:rPr>
              <a:t> בחלק זה היהודים נמצאים במצב של בלימה של צבאות ערב עקב הפערים הגדולים בין הכוחות. לאחר החלק השלישי התקיימה הפוגה ראשונה לצורך </a:t>
            </a:r>
            <a:r>
              <a:rPr lang="he-IL" sz="3200" dirty="0" err="1">
                <a:latin typeface="David" panose="020E0502060401010101" pitchFamily="34" charset="-79"/>
                <a:cs typeface="David" panose="020E0502060401010101" pitchFamily="34" charset="-79"/>
              </a:rPr>
              <a:t>רענון</a:t>
            </a:r>
            <a:r>
              <a:rPr lang="he-IL" sz="3200" dirty="0">
                <a:latin typeface="David" panose="020E0502060401010101" pitchFamily="34" charset="-79"/>
                <a:cs typeface="David" panose="020E0502060401010101" pitchFamily="34" charset="-79"/>
              </a:rPr>
              <a:t>, מנוחה והתארגנות משני הצדדים. הכוחות הישראלים ניצלו את ההפוגה כדי להעצים את כוחה הצבאי. בחלק האחרון של המלחמה נערכו קרבות שנועדו להוציא את צבאות ערב משטח מדינת ישראל.</a:t>
            </a:r>
          </a:p>
          <a:p>
            <a:pPr marL="0" indent="0">
              <a:buNone/>
            </a:pPr>
            <a:r>
              <a:rPr lang="he-IL" sz="3200" dirty="0">
                <a:latin typeface="David" panose="020E0502060401010101" pitchFamily="34" charset="-79"/>
                <a:cs typeface="David" panose="020E0502060401010101" pitchFamily="34" charset="-79"/>
              </a:rPr>
              <a:t>הודות ליתרון המספרי, </a:t>
            </a:r>
            <a:r>
              <a:rPr lang="he-IL" sz="3200" dirty="0" err="1">
                <a:latin typeface="David" panose="020E0502060401010101" pitchFamily="34" charset="-79"/>
                <a:cs typeface="David" panose="020E0502060401010101" pitchFamily="34" charset="-79"/>
              </a:rPr>
              <a:t>והנסיון</a:t>
            </a:r>
            <a:r>
              <a:rPr lang="he-IL" sz="3200" dirty="0">
                <a:latin typeface="David" panose="020E0502060401010101" pitchFamily="34" charset="-79"/>
                <a:cs typeface="David" panose="020E0502060401010101" pitchFamily="34" charset="-79"/>
              </a:rPr>
              <a:t> הצבאי שנאסף במהלך המלחמה וכדומה הצליחה המתקפה על צבאות ערב. המלחמה הסתיימה בהסכמי שביתת נשק בין שני הצדדים ותחילת היווצרות בעיית הפליטים הפלסטינים בישראל.</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3078866" y="427454"/>
            <a:ext cx="774346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מלחמת העצמאות – השלב השני:</a:t>
            </a:r>
          </a:p>
        </p:txBody>
      </p:sp>
    </p:spTree>
    <p:extLst>
      <p:ext uri="{BB962C8B-B14F-4D97-AF65-F5344CB8AC3E}">
        <p14:creationId xmlns:p14="http://schemas.microsoft.com/office/powerpoint/2010/main" val="1811070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a:bodyPr>
          <a:lstStyle/>
          <a:p>
            <a:pPr marL="0" indent="0">
              <a:buNone/>
            </a:pPr>
            <a:r>
              <a:rPr lang="he-IL" sz="3200" dirty="0">
                <a:latin typeface="David" panose="020E0502060401010101" pitchFamily="34" charset="-79"/>
                <a:cs typeface="David" panose="020E0502060401010101" pitchFamily="34" charset="-79"/>
              </a:rPr>
              <a:t>ישראל ספגה כ6000 קורבנות.</a:t>
            </a:r>
          </a:p>
          <a:p>
            <a:pPr marL="0" indent="0">
              <a:buNone/>
            </a:pPr>
            <a:r>
              <a:rPr lang="he-IL" sz="3200" dirty="0">
                <a:latin typeface="David" panose="020E0502060401010101" pitchFamily="34" charset="-79"/>
                <a:cs typeface="David" panose="020E0502060401010101" pitchFamily="34" charset="-79"/>
              </a:rPr>
              <a:t>במהלך המלחמה נכבשו יפונו כ20 ישובים יהודיים מחציתם נכבשו חזרה על ידי כוחות היהודיים, וישוב אחד הוחזר במהלך הסכם שביתת הנשק.</a:t>
            </a:r>
          </a:p>
          <a:p>
            <a:pPr marL="0" indent="0">
              <a:buNone/>
            </a:pPr>
            <a:r>
              <a:rPr lang="he-IL" sz="3200" dirty="0">
                <a:latin typeface="David" panose="020E0502060401010101" pitchFamily="34" charset="-79"/>
                <a:cs typeface="David" panose="020E0502060401010101" pitchFamily="34" charset="-79"/>
              </a:rPr>
              <a:t>במהלך המלחמה הושחת רכוש רב של יהודים (לדוגמה שריפת בתים ומכוניות).</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937549" y="381155"/>
            <a:ext cx="774346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תוצאות המלחמה:</a:t>
            </a:r>
          </a:p>
        </p:txBody>
      </p:sp>
    </p:spTree>
    <p:extLst>
      <p:ext uri="{BB962C8B-B14F-4D97-AF65-F5344CB8AC3E}">
        <p14:creationId xmlns:p14="http://schemas.microsoft.com/office/powerpoint/2010/main" val="1846981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lnSpcReduction="10000"/>
          </a:bodyPr>
          <a:lstStyle/>
          <a:p>
            <a:pPr marL="0" indent="0" rtl="1">
              <a:buNone/>
            </a:pPr>
            <a:r>
              <a:rPr lang="he-IL" sz="3200" b="0" i="0" dirty="0">
                <a:effectLst/>
                <a:latin typeface="David" panose="020E0502060401010101" pitchFamily="34" charset="-79"/>
                <a:cs typeface="David" panose="020E0502060401010101" pitchFamily="34" charset="-79"/>
              </a:rPr>
              <a:t>לאחר הכרזת מדינת ישראל ‏פלש הצבא המצרי למדינה ‏יחד עם צבאות ערב.</a:t>
            </a:r>
            <a:endParaRPr lang="he-IL" sz="3200" dirty="0">
              <a:effectLst/>
              <a:latin typeface="David" panose="020E0502060401010101" pitchFamily="34" charset="-79"/>
              <a:cs typeface="David" panose="020E0502060401010101" pitchFamily="34" charset="-79"/>
            </a:endParaRPr>
          </a:p>
          <a:p>
            <a:pPr marL="0" indent="0" rtl="1">
              <a:buNone/>
            </a:pPr>
            <a:r>
              <a:rPr lang="he-IL" sz="3200" b="0" i="0" dirty="0">
                <a:effectLst/>
                <a:latin typeface="David" panose="020E0502060401010101" pitchFamily="34" charset="-79"/>
                <a:cs typeface="David" panose="020E0502060401010101" pitchFamily="34" charset="-79"/>
              </a:rPr>
              <a:t>בשבועות שלאחר מכן ‏חיל האוויר המצרי ‏הפציץ ‏את ערי החוף של ישראל ‏רוב ‏הפצצות הונחתו ‏אל תל אביב אבל חלק נפלו גם בערים כמו רמת גן ראשון לציון חולון </a:t>
            </a:r>
            <a:r>
              <a:rPr lang="he-IL" sz="3200" b="0" i="0" dirty="0" err="1">
                <a:effectLst/>
                <a:latin typeface="David" panose="020E0502060401010101" pitchFamily="34" charset="-79"/>
                <a:cs typeface="David" panose="020E0502060401010101" pitchFamily="34" charset="-79"/>
              </a:rPr>
              <a:t>וכו</a:t>
            </a:r>
            <a:r>
              <a:rPr lang="he-IL" sz="3200" b="0" i="0" dirty="0">
                <a:effectLst/>
                <a:latin typeface="David" panose="020E0502060401010101" pitchFamily="34" charset="-79"/>
                <a:cs typeface="David" panose="020E0502060401010101" pitchFamily="34" charset="-79"/>
              </a:rPr>
              <a:t>׳.</a:t>
            </a:r>
            <a:endParaRPr lang="he-IL" sz="3200" dirty="0">
              <a:effectLst/>
              <a:latin typeface="David" panose="020E0502060401010101" pitchFamily="34" charset="-79"/>
              <a:cs typeface="David" panose="020E0502060401010101" pitchFamily="34" charset="-79"/>
            </a:endParaRPr>
          </a:p>
          <a:p>
            <a:pPr marL="0" indent="0" rtl="1">
              <a:buNone/>
            </a:pPr>
            <a:r>
              <a:rPr lang="he-IL" sz="3200" b="0" i="0" dirty="0">
                <a:effectLst/>
                <a:latin typeface="David" panose="020E0502060401010101" pitchFamily="34" charset="-79"/>
                <a:cs typeface="David" panose="020E0502060401010101" pitchFamily="34" charset="-79"/>
              </a:rPr>
              <a:t>ההפצצה המצרית פגעה בראשון לציון בתאריך 3/6/48 ‏ב-11:15 הונחתו ראשון לציון פצצות שנחתו ברחובות: רוטשילד ובקרן הרחובות עין הקורא-</a:t>
            </a:r>
            <a:r>
              <a:rPr lang="he-IL" sz="3200" b="0" i="0" dirty="0" err="1">
                <a:effectLst/>
                <a:latin typeface="David" panose="020E0502060401010101" pitchFamily="34" charset="-79"/>
                <a:cs typeface="David" panose="020E0502060401010101" pitchFamily="34" charset="-79"/>
              </a:rPr>
              <a:t>מוהליבר</a:t>
            </a:r>
            <a:r>
              <a:rPr lang="he-IL" sz="3200" b="0" i="0" dirty="0">
                <a:effectLst/>
                <a:latin typeface="David" panose="020E0502060401010101" pitchFamily="34" charset="-79"/>
                <a:cs typeface="David" panose="020E0502060401010101" pitchFamily="34" charset="-79"/>
              </a:rPr>
              <a:t>. עקב ההפצצה נהרגו 25 אנשים מתוכם 14 אזרחים.</a:t>
            </a:r>
            <a:endParaRPr lang="he-IL" sz="3200" dirty="0">
              <a:effectLst/>
              <a:latin typeface="David" panose="020E0502060401010101" pitchFamily="34" charset="-79"/>
              <a:cs typeface="David" panose="020E0502060401010101" pitchFamily="34" charset="-79"/>
            </a:endParaRP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937549" y="381155"/>
            <a:ext cx="774346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הקרב בו נפל יצחק (ז״ל)</a:t>
            </a:r>
          </a:p>
        </p:txBody>
      </p:sp>
    </p:spTree>
    <p:extLst>
      <p:ext uri="{BB962C8B-B14F-4D97-AF65-F5344CB8AC3E}">
        <p14:creationId xmlns:p14="http://schemas.microsoft.com/office/powerpoint/2010/main" val="2636174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a:bodyPr>
          <a:lstStyle/>
          <a:p>
            <a:pPr marL="0" indent="0" rtl="1">
              <a:buNone/>
            </a:pPr>
            <a:endParaRPr lang="he-IL" sz="3200" dirty="0">
              <a:effectLst/>
              <a:latin typeface="David" panose="020E0502060401010101" pitchFamily="34" charset="-79"/>
              <a:cs typeface="David" panose="020E0502060401010101" pitchFamily="34" charset="-79"/>
            </a:endParaRP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1438590" y="318525"/>
            <a:ext cx="774346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דו״ח הפצצת ראשון לציון:</a:t>
            </a:r>
          </a:p>
        </p:txBody>
      </p:sp>
      <p:pic>
        <p:nvPicPr>
          <p:cNvPr id="4" name="תמונה 3" descr="תמונה שמכילה טקסט, מכתב&#10;&#10;התיאור נוצר באופן אוטומטי">
            <a:extLst>
              <a:ext uri="{FF2B5EF4-FFF2-40B4-BE49-F238E27FC236}">
                <a16:creationId xmlns:a16="http://schemas.microsoft.com/office/drawing/2014/main" id="{B8691887-81E4-64B3-65E0-80C0D824CC50}"/>
              </a:ext>
            </a:extLst>
          </p:cNvPr>
          <p:cNvPicPr>
            <a:picLocks noChangeAspect="1"/>
          </p:cNvPicPr>
          <p:nvPr/>
        </p:nvPicPr>
        <p:blipFill>
          <a:blip r:embed="rId2"/>
          <a:stretch>
            <a:fillRect/>
          </a:stretch>
        </p:blipFill>
        <p:spPr>
          <a:xfrm>
            <a:off x="5310321" y="1338786"/>
            <a:ext cx="6758575" cy="5055070"/>
          </a:xfrm>
          <a:prstGeom prst="rect">
            <a:avLst/>
          </a:prstGeom>
        </p:spPr>
      </p:pic>
    </p:spTree>
    <p:extLst>
      <p:ext uri="{BB962C8B-B14F-4D97-AF65-F5344CB8AC3E}">
        <p14:creationId xmlns:p14="http://schemas.microsoft.com/office/powerpoint/2010/main" val="2222974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תיבת טקסט 7">
            <a:extLst>
              <a:ext uri="{FF2B5EF4-FFF2-40B4-BE49-F238E27FC236}">
                <a16:creationId xmlns:a16="http://schemas.microsoft.com/office/drawing/2014/main" id="{F22FDA8F-CE15-E71C-AF41-D5A28597B0E9}"/>
              </a:ext>
            </a:extLst>
          </p:cNvPr>
          <p:cNvSpPr txBox="1"/>
          <p:nvPr/>
        </p:nvSpPr>
        <p:spPr>
          <a:xfrm>
            <a:off x="2224268" y="354087"/>
            <a:ext cx="774346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קטע מעיתון הארץ על יום ההפצצה:</a:t>
            </a:r>
          </a:p>
        </p:txBody>
      </p:sp>
      <p:pic>
        <p:nvPicPr>
          <p:cNvPr id="5" name="מציין מיקום תוכן 4" descr="תמונה שמכילה טקסט, בתוך מבנה, צילום מסך, קבלה&#10;&#10;התיאור נוצר באופן אוטומטי">
            <a:extLst>
              <a:ext uri="{FF2B5EF4-FFF2-40B4-BE49-F238E27FC236}">
                <a16:creationId xmlns:a16="http://schemas.microsoft.com/office/drawing/2014/main" id="{D9B23B27-03F0-DD14-704E-C39D0C46BBD3}"/>
              </a:ext>
            </a:extLst>
          </p:cNvPr>
          <p:cNvPicPr>
            <a:picLocks noGrp="1" noChangeAspect="1"/>
          </p:cNvPicPr>
          <p:nvPr>
            <p:ph idx="1"/>
          </p:nvPr>
        </p:nvPicPr>
        <p:blipFill>
          <a:blip r:embed="rId2"/>
          <a:stretch>
            <a:fillRect/>
          </a:stretch>
        </p:blipFill>
        <p:spPr>
          <a:xfrm>
            <a:off x="2129424" y="1277655"/>
            <a:ext cx="8855902" cy="5098093"/>
          </a:xfrm>
        </p:spPr>
      </p:pic>
    </p:spTree>
    <p:extLst>
      <p:ext uri="{BB962C8B-B14F-4D97-AF65-F5344CB8AC3E}">
        <p14:creationId xmlns:p14="http://schemas.microsoft.com/office/powerpoint/2010/main" val="2892486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a:bodyPr>
          <a:lstStyle/>
          <a:p>
            <a:pPr marL="0" indent="0" rtl="1">
              <a:buNone/>
            </a:pPr>
            <a:r>
              <a:rPr lang="he-IL" sz="3200" b="0" i="0" dirty="0">
                <a:effectLst/>
                <a:latin typeface="David" panose="020E0502060401010101" pitchFamily="34" charset="-79"/>
                <a:cs typeface="David" panose="020E0502060401010101" pitchFamily="34" charset="-79"/>
              </a:rPr>
              <a:t>האנדרטה לחללי ההפצצה המצרית על ראשון לציון היא אנדרטה הנמצאת בגן המושבה במרכז העיר ראשון לציון והיא מנציחה את שמות 25 חללי ההפצצה.</a:t>
            </a:r>
          </a:p>
          <a:p>
            <a:pPr marL="0" indent="0" rtl="1">
              <a:buNone/>
            </a:pPr>
            <a:endParaRPr lang="he-IL" sz="3200" dirty="0">
              <a:effectLst/>
              <a:latin typeface="David" panose="020E0502060401010101" pitchFamily="34" charset="-79"/>
              <a:cs typeface="David" panose="020E0502060401010101" pitchFamily="34" charset="-79"/>
            </a:endParaRP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937549" y="381155"/>
            <a:ext cx="10147985"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אנדרטה לחללי ההפצצה המצרית על ראשון לציון:</a:t>
            </a:r>
          </a:p>
        </p:txBody>
      </p:sp>
      <p:pic>
        <p:nvPicPr>
          <p:cNvPr id="2" name="תמונה 1">
            <a:extLst>
              <a:ext uri="{FF2B5EF4-FFF2-40B4-BE49-F238E27FC236}">
                <a16:creationId xmlns:a16="http://schemas.microsoft.com/office/drawing/2014/main" id="{D7E4EABF-0573-AEAC-97A1-71C652E9EB3F}"/>
              </a:ext>
            </a:extLst>
          </p:cNvPr>
          <p:cNvPicPr>
            <a:picLocks noChangeAspect="1"/>
          </p:cNvPicPr>
          <p:nvPr/>
        </p:nvPicPr>
        <p:blipFill>
          <a:blip r:embed="rId2"/>
          <a:stretch>
            <a:fillRect/>
          </a:stretch>
        </p:blipFill>
        <p:spPr>
          <a:xfrm>
            <a:off x="4798724" y="3181978"/>
            <a:ext cx="6863007" cy="3294867"/>
          </a:xfrm>
          <a:prstGeom prst="rect">
            <a:avLst/>
          </a:prstGeom>
        </p:spPr>
      </p:pic>
    </p:spTree>
    <p:extLst>
      <p:ext uri="{BB962C8B-B14F-4D97-AF65-F5344CB8AC3E}">
        <p14:creationId xmlns:p14="http://schemas.microsoft.com/office/powerpoint/2010/main" val="456163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2381473" y="1528931"/>
            <a:ext cx="9593002" cy="4374157"/>
          </a:xfrm>
        </p:spPr>
        <p:txBody>
          <a:bodyPr>
            <a:normAutofit/>
          </a:bodyPr>
          <a:lstStyle/>
          <a:p>
            <a:pPr marL="0" indent="0">
              <a:buNone/>
            </a:pPr>
            <a:r>
              <a:rPr lang="he-IL" sz="3200" dirty="0">
                <a:latin typeface="David" panose="020E0502060401010101" pitchFamily="34" charset="-79"/>
                <a:cs typeface="David" panose="020E0502060401010101" pitchFamily="34" charset="-79"/>
              </a:rPr>
              <a:t>דרך עבודתנו למדנו להכיר את יצחק, דרך המעשים שעשה, גבורתו, האומץ והשאיפות שלו, הרצון שלו להגן על מדינתו כבר בגיל צעיר מאוד ריגש אותנו. </a:t>
            </a:r>
          </a:p>
          <a:p>
            <a:pPr marL="0" indent="0">
              <a:buNone/>
            </a:pPr>
            <a:r>
              <a:rPr lang="he-IL" sz="3200" dirty="0">
                <a:latin typeface="David" panose="020E0502060401010101" pitchFamily="34" charset="-79"/>
                <a:cs typeface="David" panose="020E0502060401010101" pitchFamily="34" charset="-79"/>
              </a:rPr>
              <a:t>כמה שהספיק לעשות לפני שחייו נגדעו בגיל כל כך צעיר עורר בנו השראה. אנו בטוחות שהיה אדם מדהים שקשה לשכוח.</a:t>
            </a:r>
          </a:p>
          <a:p>
            <a:pPr marL="0" indent="0">
              <a:buNone/>
            </a:pPr>
            <a:r>
              <a:rPr lang="he-IL" sz="3200" dirty="0">
                <a:latin typeface="David" panose="020E0502060401010101" pitchFamily="34" charset="-79"/>
                <a:cs typeface="David" panose="020E0502060401010101" pitchFamily="34" charset="-79"/>
              </a:rPr>
              <a:t>יהי זכרו ברוך!</a:t>
            </a:r>
          </a:p>
        </p:txBody>
      </p:sp>
      <p:sp>
        <p:nvSpPr>
          <p:cNvPr id="8" name="תיבת טקסט 7">
            <a:extLst>
              <a:ext uri="{FF2B5EF4-FFF2-40B4-BE49-F238E27FC236}">
                <a16:creationId xmlns:a16="http://schemas.microsoft.com/office/drawing/2014/main" id="{F22FDA8F-CE15-E71C-AF41-D5A28597B0E9}"/>
              </a:ext>
            </a:extLst>
          </p:cNvPr>
          <p:cNvSpPr txBox="1"/>
          <p:nvPr/>
        </p:nvSpPr>
        <p:spPr>
          <a:xfrm>
            <a:off x="937549" y="381155"/>
            <a:ext cx="7743463" cy="738664"/>
          </a:xfrm>
          <a:prstGeom prst="rect">
            <a:avLst/>
          </a:prstGeom>
          <a:noFill/>
        </p:spPr>
        <p:txBody>
          <a:bodyPr wrap="square" rtlCol="1">
            <a:spAutoFit/>
          </a:bodyPr>
          <a:lstStyle/>
          <a:p>
            <a:pPr marL="0" algn="r" defTabSz="457200" rtl="1" eaLnBrk="1" latinLnBrk="0" hangingPunct="1"/>
            <a:r>
              <a:rPr lang="he-IL"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David" panose="020E0502060401010101" pitchFamily="34" charset="-79"/>
                <a:cs typeface="David" panose="020E0502060401010101" pitchFamily="34" charset="-79"/>
              </a:rPr>
              <a:t>נימה אישית:</a:t>
            </a:r>
          </a:p>
        </p:txBody>
      </p:sp>
      <p:pic>
        <p:nvPicPr>
          <p:cNvPr id="4" name="תמונה 3" descr="תמונה שמכילה נר&#10;&#10;התיאור נוצר באופן אוטומטי">
            <a:extLst>
              <a:ext uri="{FF2B5EF4-FFF2-40B4-BE49-F238E27FC236}">
                <a16:creationId xmlns:a16="http://schemas.microsoft.com/office/drawing/2014/main" id="{FA95241C-C3E0-8F52-8908-E5FCC12FAEA1}"/>
              </a:ext>
            </a:extLst>
          </p:cNvPr>
          <p:cNvPicPr>
            <a:picLocks noChangeAspect="1"/>
          </p:cNvPicPr>
          <p:nvPr/>
        </p:nvPicPr>
        <p:blipFill>
          <a:blip r:embed="rId2"/>
          <a:stretch>
            <a:fillRect/>
          </a:stretch>
        </p:blipFill>
        <p:spPr>
          <a:xfrm>
            <a:off x="2164464" y="4304709"/>
            <a:ext cx="4236336" cy="2408607"/>
          </a:xfrm>
          <a:prstGeom prst="rect">
            <a:avLst/>
          </a:prstGeom>
        </p:spPr>
      </p:pic>
    </p:spTree>
    <p:extLst>
      <p:ext uri="{BB962C8B-B14F-4D97-AF65-F5344CB8AC3E}">
        <p14:creationId xmlns:p14="http://schemas.microsoft.com/office/powerpoint/2010/main" val="1474677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71FD0855-820B-6EE6-ADBF-F15DA4ABD82E}"/>
              </a:ext>
            </a:extLst>
          </p:cNvPr>
          <p:cNvSpPr>
            <a:spLocks noGrp="1"/>
          </p:cNvSpPr>
          <p:nvPr>
            <p:ph idx="1"/>
          </p:nvPr>
        </p:nvSpPr>
        <p:spPr>
          <a:xfrm>
            <a:off x="-461935" y="1729348"/>
            <a:ext cx="9593002" cy="4374157"/>
          </a:xfrm>
        </p:spPr>
        <p:txBody>
          <a:bodyPr>
            <a:normAutofit/>
          </a:bodyPr>
          <a:lstStyle/>
          <a:p>
            <a:pPr marL="0" indent="0">
              <a:buNone/>
            </a:pPr>
            <a:r>
              <a:rPr lang="he-IL" sz="3200" b="1" dirty="0">
                <a:latin typeface="David" panose="020E0502060401010101" pitchFamily="34" charset="-79"/>
                <a:cs typeface="David" panose="020E0502060401010101" pitchFamily="34" charset="-79"/>
              </a:rPr>
              <a:t>שם: יובל דרורי ליאור בן עזרא</a:t>
            </a:r>
          </a:p>
          <a:p>
            <a:pPr marL="0" indent="0">
              <a:buNone/>
            </a:pPr>
            <a:r>
              <a:rPr lang="he-IL" sz="3200" b="1" dirty="0">
                <a:latin typeface="David" panose="020E0502060401010101" pitchFamily="34" charset="-79"/>
                <a:cs typeface="David" panose="020E0502060401010101" pitchFamily="34" charset="-79"/>
              </a:rPr>
              <a:t>כיתה:יא6</a:t>
            </a:r>
          </a:p>
          <a:p>
            <a:pPr marL="0" indent="0">
              <a:buNone/>
            </a:pPr>
            <a:r>
              <a:rPr lang="he-IL" sz="3200" b="1" dirty="0">
                <a:latin typeface="David" panose="020E0502060401010101" pitchFamily="34" charset="-79"/>
                <a:cs typeface="David" panose="020E0502060401010101" pitchFamily="34" charset="-79"/>
              </a:rPr>
              <a:t>בית </a:t>
            </a:r>
            <a:r>
              <a:rPr lang="he-IL" sz="3200" b="1" dirty="0" err="1">
                <a:latin typeface="David" panose="020E0502060401010101" pitchFamily="34" charset="-79"/>
                <a:cs typeface="David" panose="020E0502060401010101" pitchFamily="34" charset="-79"/>
              </a:rPr>
              <a:t>ספר:יגאל</a:t>
            </a:r>
            <a:r>
              <a:rPr lang="he-IL" sz="3200" b="1" dirty="0">
                <a:latin typeface="David" panose="020E0502060401010101" pitchFamily="34" charset="-79"/>
                <a:cs typeface="David" panose="020E0502060401010101" pitchFamily="34" charset="-79"/>
              </a:rPr>
              <a:t> אלון</a:t>
            </a:r>
          </a:p>
          <a:p>
            <a:pPr marL="0" indent="0">
              <a:buNone/>
            </a:pPr>
            <a:r>
              <a:rPr lang="he-IL" sz="3200" b="1" dirty="0">
                <a:latin typeface="David" panose="020E0502060401010101" pitchFamily="34" charset="-79"/>
                <a:cs typeface="David" panose="020E0502060401010101" pitchFamily="34" charset="-79"/>
              </a:rPr>
              <a:t>שנת הפקה: 2023</a:t>
            </a:r>
          </a:p>
        </p:txBody>
      </p:sp>
    </p:spTree>
    <p:extLst>
      <p:ext uri="{BB962C8B-B14F-4D97-AF65-F5344CB8AC3E}">
        <p14:creationId xmlns:p14="http://schemas.microsoft.com/office/powerpoint/2010/main" val="942579497"/>
      </p:ext>
    </p:extLst>
  </p:cSld>
  <p:clrMapOvr>
    <a:masterClrMapping/>
  </p:clrMapOvr>
</p:sld>
</file>

<file path=ppt/theme/theme1.xml><?xml version="1.0" encoding="utf-8"?>
<a:theme xmlns:a="http://schemas.openxmlformats.org/drawingml/2006/main" name="Office_13631748_TF10001120">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Office_13631748_TF10001120" id="{9A680F6E-80EE-4ACC-B01E-72B9B78B21B0}" vid="{4BF6B73A-1994-4FDB-822D-49AA65B57D50}"/>
    </a:ext>
  </a:extLst>
</a:theme>
</file>

<file path=docProps/app.xml><?xml version="1.0" encoding="utf-8"?>
<Properties xmlns="http://schemas.openxmlformats.org/officeDocument/2006/extended-properties" xmlns:vt="http://schemas.openxmlformats.org/officeDocument/2006/docPropsVTypes">
  <Template>Office_13631748_TF10001120</Template>
  <TotalTime>96</TotalTime>
  <Words>1109</Words>
  <Application>Microsoft Macintosh PowerPoint</Application>
  <PresentationFormat>מסך רחב</PresentationFormat>
  <Paragraphs>73</Paragraphs>
  <Slides>21</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21</vt:i4>
      </vt:variant>
    </vt:vector>
  </HeadingPairs>
  <TitlesOfParts>
    <vt:vector size="25" baseType="lpstr">
      <vt:lpstr>Arial</vt:lpstr>
      <vt:lpstr>David</vt:lpstr>
      <vt:lpstr>Gill Sans MT</vt:lpstr>
      <vt:lpstr>Office_13631748_TF10001120</vt:lpstr>
      <vt:lpstr>יצחק (ישראל) מיצמכר (ז״ל)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יצחק (ישראל) מיצמכר (ז״ל)</dc:title>
  <dc:creator>ליאור בן עזרא</dc:creator>
  <cp:lastModifiedBy>ליאור בן עזרא</cp:lastModifiedBy>
  <cp:revision>4</cp:revision>
  <dcterms:created xsi:type="dcterms:W3CDTF">2023-03-23T20:02:37Z</dcterms:created>
  <dcterms:modified xsi:type="dcterms:W3CDTF">2023-03-24T09:27:14Z</dcterms:modified>
</cp:coreProperties>
</file>