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8" r:id="rId1"/>
  </p:sldMasterIdLst>
  <p:notesMasterIdLst>
    <p:notesMasterId r:id="rId13"/>
  </p:notesMasterIdLst>
  <p:sldIdLst>
    <p:sldId id="256" r:id="rId2"/>
    <p:sldId id="261" r:id="rId3"/>
    <p:sldId id="257" r:id="rId4"/>
    <p:sldId id="260" r:id="rId5"/>
    <p:sldId id="258" r:id="rId6"/>
    <p:sldId id="262" r:id="rId7"/>
    <p:sldId id="263" r:id="rId8"/>
    <p:sldId id="259" r:id="rId9"/>
    <p:sldId id="264" r:id="rId10"/>
    <p:sldId id="265" r:id="rId11"/>
    <p:sldId id="266" r:id="rId12"/>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55" autoAdjust="0"/>
    <p:restoredTop sz="94689" autoAdjust="0"/>
  </p:normalViewPr>
  <p:slideViewPr>
    <p:cSldViewPr>
      <p:cViewPr varScale="1">
        <p:scale>
          <a:sx n="48" d="100"/>
          <a:sy n="48" d="100"/>
        </p:scale>
        <p:origin x="-72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66"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8A09A43B-A6DF-4E89-BF76-ABF999018A23}" type="datetimeFigureOut">
              <a:rPr lang="he-IL" smtClean="0"/>
              <a:pPr/>
              <a:t>ז'/ניסן/תשע"ה</a:t>
            </a:fld>
            <a:endParaRPr lang="he-I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8E43C6B-F8D5-4C7D-9E88-0FA4329F10F0}" type="slidenum">
              <a:rPr lang="he-IL" smtClean="0"/>
              <a:pPr/>
              <a:t>‹#›</a:t>
            </a:fld>
            <a:endParaRPr lang="he-IL"/>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e-IL" dirty="0"/>
          </a:p>
        </p:txBody>
      </p:sp>
      <p:sp>
        <p:nvSpPr>
          <p:cNvPr id="4" name="Slide Number Placeholder 3"/>
          <p:cNvSpPr>
            <a:spLocks noGrp="1"/>
          </p:cNvSpPr>
          <p:nvPr>
            <p:ph type="sldNum" sz="quarter" idx="10"/>
          </p:nvPr>
        </p:nvSpPr>
        <p:spPr/>
        <p:txBody>
          <a:bodyPr/>
          <a:lstStyle/>
          <a:p>
            <a:fld id="{B8E43C6B-F8D5-4C7D-9E88-0FA4329F10F0}" type="slidenum">
              <a:rPr lang="he-IL" smtClean="0"/>
              <a:pPr/>
              <a:t>3</a:t>
            </a:fld>
            <a:endParaRPr lang="he-I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72001D85-A10B-4176-A1FE-E3D35C3AD6F1}" type="datetimeFigureOut">
              <a:rPr lang="he-IL" smtClean="0"/>
              <a:pPr/>
              <a:t>ז'/ניסן/תשע"ה</a:t>
            </a:fld>
            <a:endParaRPr lang="he-IL"/>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he-IL"/>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CBDA90AA-8DE2-44CF-BB9D-F1A9FE89A80B}" type="slidenum">
              <a:rPr lang="he-IL" smtClean="0"/>
              <a:pPr/>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72001D85-A10B-4176-A1FE-E3D35C3AD6F1}" type="datetimeFigureOut">
              <a:rPr lang="he-IL" smtClean="0"/>
              <a:pPr/>
              <a:t>ז'/ניסן/תשע"ה</a:t>
            </a:fld>
            <a:endParaRPr lang="he-IL"/>
          </a:p>
        </p:txBody>
      </p:sp>
      <p:sp>
        <p:nvSpPr>
          <p:cNvPr id="5" name="Footer Placeholder 4"/>
          <p:cNvSpPr>
            <a:spLocks noGrp="1"/>
          </p:cNvSpPr>
          <p:nvPr>
            <p:ph type="ftr" sz="quarter" idx="11"/>
          </p:nvPr>
        </p:nvSpPr>
        <p:spPr>
          <a:xfrm>
            <a:off x="457200" y="6480969"/>
            <a:ext cx="4260056" cy="300831"/>
          </a:xfrm>
        </p:spPr>
        <p:txBody>
          <a:bodyPr/>
          <a:lstStyle/>
          <a:p>
            <a:endParaRPr lang="he-IL"/>
          </a:p>
        </p:txBody>
      </p:sp>
      <p:sp>
        <p:nvSpPr>
          <p:cNvPr id="6" name="Slide Number Placeholder 5"/>
          <p:cNvSpPr>
            <a:spLocks noGrp="1"/>
          </p:cNvSpPr>
          <p:nvPr>
            <p:ph type="sldNum" sz="quarter" idx="12"/>
          </p:nvPr>
        </p:nvSpPr>
        <p:spPr/>
        <p:txBody>
          <a:bodyPr/>
          <a:lstStyle/>
          <a:p>
            <a:fld id="{CBDA90AA-8DE2-44CF-BB9D-F1A9FE89A80B}" type="slidenum">
              <a:rPr lang="he-IL" smtClean="0"/>
              <a:pPr/>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72001D85-A10B-4176-A1FE-E3D35C3AD6F1}" type="datetimeFigureOut">
              <a:rPr lang="he-IL" smtClean="0"/>
              <a:pPr/>
              <a:t>ז'/ניסן/תשע"ה</a:t>
            </a:fld>
            <a:endParaRPr lang="he-IL"/>
          </a:p>
        </p:txBody>
      </p:sp>
      <p:sp>
        <p:nvSpPr>
          <p:cNvPr id="5" name="Footer Placeholder 4"/>
          <p:cNvSpPr>
            <a:spLocks noGrp="1"/>
          </p:cNvSpPr>
          <p:nvPr>
            <p:ph type="ftr" sz="quarter" idx="11"/>
          </p:nvPr>
        </p:nvSpPr>
        <p:spPr>
          <a:xfrm>
            <a:off x="2619376" y="6480969"/>
            <a:ext cx="4260056" cy="300831"/>
          </a:xfrm>
        </p:spPr>
        <p:txBody>
          <a:bodyPr/>
          <a:lstStyle/>
          <a:p>
            <a:endParaRPr lang="he-IL"/>
          </a:p>
        </p:txBody>
      </p:sp>
      <p:sp>
        <p:nvSpPr>
          <p:cNvPr id="6" name="Slide Number Placeholder 5"/>
          <p:cNvSpPr>
            <a:spLocks noGrp="1"/>
          </p:cNvSpPr>
          <p:nvPr>
            <p:ph type="sldNum" sz="quarter" idx="12"/>
          </p:nvPr>
        </p:nvSpPr>
        <p:spPr>
          <a:xfrm>
            <a:off x="8451056" y="809624"/>
            <a:ext cx="502920" cy="300831"/>
          </a:xfrm>
        </p:spPr>
        <p:txBody>
          <a:bodyPr/>
          <a:lstStyle/>
          <a:p>
            <a:fld id="{CBDA90AA-8DE2-44CF-BB9D-F1A9FE89A80B}" type="slidenum">
              <a:rPr lang="he-IL" smtClean="0"/>
              <a:pPr/>
              <a:t>‹#›</a:t>
            </a:fld>
            <a:endParaRPr lang="he-IL"/>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72001D85-A10B-4176-A1FE-E3D35C3AD6F1}" type="datetimeFigureOut">
              <a:rPr lang="he-IL" smtClean="0"/>
              <a:pPr/>
              <a:t>ז'/ניסן/תשע"ה</a:t>
            </a:fld>
            <a:endParaRPr lang="he-IL"/>
          </a:p>
        </p:txBody>
      </p:sp>
      <p:sp>
        <p:nvSpPr>
          <p:cNvPr id="6" name="Footer Placeholder 5"/>
          <p:cNvSpPr>
            <a:spLocks noGrp="1"/>
          </p:cNvSpPr>
          <p:nvPr>
            <p:ph type="ftr" sz="quarter" idx="11"/>
          </p:nvPr>
        </p:nvSpPr>
        <p:spPr>
          <a:xfrm>
            <a:off x="457200" y="6480969"/>
            <a:ext cx="4260056" cy="301752"/>
          </a:xfrm>
        </p:spPr>
        <p:txBody>
          <a:bodyPr/>
          <a:lstStyle/>
          <a:p>
            <a:endParaRPr lang="he-IL"/>
          </a:p>
        </p:txBody>
      </p:sp>
      <p:sp>
        <p:nvSpPr>
          <p:cNvPr id="7" name="Slide Number Placeholder 6"/>
          <p:cNvSpPr>
            <a:spLocks noGrp="1"/>
          </p:cNvSpPr>
          <p:nvPr>
            <p:ph type="sldNum" sz="quarter" idx="12"/>
          </p:nvPr>
        </p:nvSpPr>
        <p:spPr>
          <a:xfrm>
            <a:off x="7589520" y="6480969"/>
            <a:ext cx="502920" cy="301752"/>
          </a:xfrm>
        </p:spPr>
        <p:txBody>
          <a:bodyPr/>
          <a:lstStyle/>
          <a:p>
            <a:fld id="{CBDA90AA-8DE2-44CF-BB9D-F1A9FE89A80B}" type="slidenum">
              <a:rPr lang="he-IL" smtClean="0"/>
              <a:pPr/>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72001D85-A10B-4176-A1FE-E3D35C3AD6F1}" type="datetimeFigureOut">
              <a:rPr lang="he-IL" smtClean="0"/>
              <a:pPr/>
              <a:t>ז'/ניסן/תשע"ה</a:t>
            </a:fld>
            <a:endParaRPr lang="he-IL"/>
          </a:p>
        </p:txBody>
      </p:sp>
      <p:sp>
        <p:nvSpPr>
          <p:cNvPr id="8" name="Footer Placeholder 7"/>
          <p:cNvSpPr>
            <a:spLocks noGrp="1"/>
          </p:cNvSpPr>
          <p:nvPr>
            <p:ph type="ftr" sz="quarter" idx="11"/>
          </p:nvPr>
        </p:nvSpPr>
        <p:spPr>
          <a:xfrm>
            <a:off x="457200" y="6480969"/>
            <a:ext cx="4261104" cy="301752"/>
          </a:xfrm>
        </p:spPr>
        <p:txBody>
          <a:bodyPr/>
          <a:lstStyle/>
          <a:p>
            <a:endParaRPr lang="he-IL"/>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CBDA90AA-8DE2-44CF-BB9D-F1A9FE89A80B}" type="slidenum">
              <a:rPr lang="he-IL" smtClean="0"/>
              <a:pPr/>
              <a:t>‹#›</a:t>
            </a:fld>
            <a:endParaRPr lang="he-IL"/>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2001D85-A10B-4176-A1FE-E3D35C3AD6F1}" type="datetimeFigureOut">
              <a:rPr lang="he-IL" smtClean="0"/>
              <a:pPr/>
              <a:t>ז'/ניסן/תשע"ה</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CBDA90AA-8DE2-44CF-BB9D-F1A9FE89A80B}" type="slidenum">
              <a:rPr lang="he-IL" smtClean="0"/>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72001D85-A10B-4176-A1FE-E3D35C3AD6F1}" type="datetimeFigureOut">
              <a:rPr lang="he-IL" smtClean="0"/>
              <a:pPr/>
              <a:t>ז'/ניסן/תשע"ה</a:t>
            </a:fld>
            <a:endParaRPr lang="he-IL"/>
          </a:p>
        </p:txBody>
      </p:sp>
      <p:sp>
        <p:nvSpPr>
          <p:cNvPr id="3" name="Footer Placeholder 2"/>
          <p:cNvSpPr>
            <a:spLocks noGrp="1"/>
          </p:cNvSpPr>
          <p:nvPr>
            <p:ph type="ftr" sz="quarter" idx="11"/>
          </p:nvPr>
        </p:nvSpPr>
        <p:spPr>
          <a:xfrm>
            <a:off x="457200" y="6481890"/>
            <a:ext cx="4260056" cy="300831"/>
          </a:xfrm>
        </p:spPr>
        <p:txBody>
          <a:bodyPr/>
          <a:lstStyle/>
          <a:p>
            <a:endParaRPr lang="he-IL"/>
          </a:p>
        </p:txBody>
      </p:sp>
      <p:sp>
        <p:nvSpPr>
          <p:cNvPr id="4" name="Slide Number Placeholder 3"/>
          <p:cNvSpPr>
            <a:spLocks noGrp="1"/>
          </p:cNvSpPr>
          <p:nvPr>
            <p:ph type="sldNum" sz="quarter" idx="12"/>
          </p:nvPr>
        </p:nvSpPr>
        <p:spPr>
          <a:xfrm>
            <a:off x="7589520" y="6480969"/>
            <a:ext cx="502920" cy="301752"/>
          </a:xfrm>
        </p:spPr>
        <p:txBody>
          <a:bodyPr/>
          <a:lstStyle/>
          <a:p>
            <a:fld id="{CBDA90AA-8DE2-44CF-BB9D-F1A9FE89A80B}"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72001D85-A10B-4176-A1FE-E3D35C3AD6F1}" type="datetimeFigureOut">
              <a:rPr lang="he-IL" smtClean="0"/>
              <a:pPr/>
              <a:t>ז'/ניסן/תשע"ה</a:t>
            </a:fld>
            <a:endParaRPr lang="he-IL"/>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he-IL"/>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CBDA90AA-8DE2-44CF-BB9D-F1A9FE89A80B}" type="slidenum">
              <a:rPr lang="he-IL" smtClean="0"/>
              <a:pPr/>
              <a:t>‹#›</a:t>
            </a:fld>
            <a:endParaRPr lang="he-IL"/>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72001D85-A10B-4176-A1FE-E3D35C3AD6F1}" type="datetimeFigureOut">
              <a:rPr lang="he-IL" smtClean="0"/>
              <a:pPr/>
              <a:t>ז'/ניסן/תשע"ה</a:t>
            </a:fld>
            <a:endParaRPr lang="he-IL"/>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he-IL"/>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CBDA90AA-8DE2-44CF-BB9D-F1A9FE89A80B}" type="slidenum">
              <a:rPr lang="he-IL" smtClean="0"/>
              <a:pPr/>
              <a:t>‹#›</a:t>
            </a:fld>
            <a:endParaRPr lang="he-IL"/>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2001D85-A10B-4176-A1FE-E3D35C3AD6F1}" type="datetimeFigureOut">
              <a:rPr lang="he-IL" smtClean="0"/>
              <a:pPr/>
              <a:t>ז'/ניסן/תשע"ה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CBDA90AA-8DE2-44CF-BB9D-F1A9FE89A80B}"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2001D85-A10B-4176-A1FE-E3D35C3AD6F1}" type="datetimeFigureOut">
              <a:rPr lang="he-IL" smtClean="0"/>
              <a:pPr/>
              <a:t>ז'/ניסן/תשע"ה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CBDA90AA-8DE2-44CF-BB9D-F1A9FE89A80B}" type="slidenum">
              <a:rPr lang="he-IL" smtClean="0"/>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72001D85-A10B-4176-A1FE-E3D35C3AD6F1}" type="datetimeFigureOut">
              <a:rPr lang="he-IL" smtClean="0"/>
              <a:pPr/>
              <a:t>ז'/ניסן/תשע"ה</a:t>
            </a:fld>
            <a:endParaRPr lang="he-IL"/>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he-IL"/>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CBDA90AA-8DE2-44CF-BB9D-F1A9FE89A80B}" type="slidenum">
              <a:rPr lang="he-IL" smtClean="0"/>
              <a:pPr/>
              <a:t>‹#›</a:t>
            </a:fld>
            <a:endParaRPr lang="he-IL"/>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marL="484632" algn="l" rtl="1"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r" rtl="1"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r" rtl="1"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r" rtl="1"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r" rtl="1"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r" rtl="1"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r" rtl="1"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file:///C:\Documents%20and%20Settings\matan\My%20Documents\Song%20of%20friendship%20Shir%20ha%20re'ut%20----%20----%20-%20---%20-----.mp3" TargetMode="Externa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3" name="Picture 9" descr="C:\Documents and Settings\matan\Local Settings\Temporary Internet Files\Content.IE5\ST2385YV\Candle-with-reflection-1359012564_10[1].jpg"/>
          <p:cNvPicPr>
            <a:picLocks noChangeAspect="1" noChangeArrowheads="1"/>
          </p:cNvPicPr>
          <p:nvPr/>
        </p:nvPicPr>
        <p:blipFill>
          <a:blip r:embed="rId4"/>
          <a:srcRect/>
          <a:stretch>
            <a:fillRect/>
          </a:stretch>
        </p:blipFill>
        <p:spPr bwMode="auto">
          <a:xfrm>
            <a:off x="0" y="-214338"/>
            <a:ext cx="9144000" cy="6858000"/>
          </a:xfrm>
          <a:prstGeom prst="rect">
            <a:avLst/>
          </a:prstGeom>
          <a:ln w="228600" cap="sq" cmpd="thickThin">
            <a:solidFill>
              <a:srgbClr val="000000"/>
            </a:solidFill>
            <a:prstDash val="solid"/>
            <a:miter lim="800000"/>
          </a:ln>
          <a:effectLst>
            <a:innerShdw blurRad="76200">
              <a:srgbClr val="000000"/>
            </a:innerShdw>
          </a:effectLst>
        </p:spPr>
      </p:pic>
      <p:sp>
        <p:nvSpPr>
          <p:cNvPr id="3" name="Subtitle 2"/>
          <p:cNvSpPr>
            <a:spLocks noGrp="1"/>
          </p:cNvSpPr>
          <p:nvPr>
            <p:ph type="subTitle" idx="1"/>
          </p:nvPr>
        </p:nvSpPr>
        <p:spPr>
          <a:xfrm>
            <a:off x="1285852" y="4000504"/>
            <a:ext cx="6400800" cy="2038352"/>
          </a:xfrm>
        </p:spPr>
        <p:txBody>
          <a:bodyPr>
            <a:normAutofit/>
          </a:bodyPr>
          <a:lstStyle/>
          <a:p>
            <a:pPr algn="ctr"/>
            <a:r>
              <a:rPr lang="he-IL" sz="5400" dirty="0" smtClean="0">
                <a:latin typeface="Blackadder ITC" pitchFamily="82" charset="0"/>
              </a:rPr>
              <a:t>"ארק</a:t>
            </a:r>
            <a:r>
              <a:rPr lang="en-US" sz="5400" dirty="0" smtClean="0">
                <a:latin typeface="Blackadder ITC" pitchFamily="82" charset="0"/>
              </a:rPr>
              <a:t>'</a:t>
            </a:r>
            <a:r>
              <a:rPr lang="he-IL" sz="5400" dirty="0" smtClean="0">
                <a:latin typeface="Blackadder ITC" pitchFamily="82" charset="0"/>
              </a:rPr>
              <a:t>ה הלבן"</a:t>
            </a:r>
          </a:p>
          <a:p>
            <a:pPr algn="ctr"/>
            <a:r>
              <a:rPr lang="he-IL" sz="5400" dirty="0" smtClean="0">
                <a:latin typeface="Blackadder ITC" pitchFamily="82" charset="0"/>
                <a:cs typeface="Aharoni" pitchFamily="2" charset="-79"/>
              </a:rPr>
              <a:t>5.3.1926-10.7.1948</a:t>
            </a:r>
            <a:endParaRPr lang="he-IL" sz="5400" dirty="0">
              <a:latin typeface="Blackadder ITC" pitchFamily="82" charset="0"/>
              <a:cs typeface="Aharoni" pitchFamily="2" charset="-79"/>
            </a:endParaRPr>
          </a:p>
        </p:txBody>
      </p:sp>
      <p:pic>
        <p:nvPicPr>
          <p:cNvPr id="12" name="Picture 11" descr="IMG_20150115_180450.jpg"/>
          <p:cNvPicPr>
            <a:picLocks noChangeAspect="1"/>
          </p:cNvPicPr>
          <p:nvPr/>
        </p:nvPicPr>
        <p:blipFill>
          <a:blip r:embed="rId5"/>
          <a:srcRect t="-3125" r="52841"/>
          <a:stretch>
            <a:fillRect/>
          </a:stretch>
        </p:blipFill>
        <p:spPr>
          <a:xfrm>
            <a:off x="3714744" y="1285860"/>
            <a:ext cx="2071702" cy="2629468"/>
          </a:xfrm>
          <a:prstGeom prst="rect">
            <a:avLst/>
          </a:prstGeom>
          <a:ln>
            <a:noFill/>
          </a:ln>
          <a:effectLst>
            <a:softEdge rad="112500"/>
          </a:effectLst>
        </p:spPr>
      </p:pic>
      <p:sp>
        <p:nvSpPr>
          <p:cNvPr id="13" name="Rectangle 12"/>
          <p:cNvSpPr/>
          <p:nvPr/>
        </p:nvSpPr>
        <p:spPr>
          <a:xfrm>
            <a:off x="2071670" y="0"/>
            <a:ext cx="5143536" cy="1107996"/>
          </a:xfrm>
          <a:prstGeom prst="rect">
            <a:avLst/>
          </a:prstGeom>
          <a:noFill/>
        </p:spPr>
        <p:txBody>
          <a:bodyPr wrap="square" lIns="91440" tIns="45720" rIns="91440" bIns="45720">
            <a:spAutoFit/>
          </a:bodyPr>
          <a:lstStyle/>
          <a:p>
            <a:pPr algn="ctr"/>
            <a:r>
              <a:rPr lang="he-IL" sz="66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אריה גיסין</a:t>
            </a:r>
            <a:endParaRPr lang="he-IL" sz="66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pic>
        <p:nvPicPr>
          <p:cNvPr id="6" name="Song of friendship Shir ha re'ut ---- ---- - --- -----.mp3">
            <a:hlinkClick r:id="" action="ppaction://media"/>
          </p:cNvPr>
          <p:cNvPicPr>
            <a:picLocks noRot="1" noChangeAspect="1"/>
          </p:cNvPicPr>
          <p:nvPr>
            <a:audioFile r:link="rId2"/>
          </p:nvPr>
        </p:nvPicPr>
        <p:blipFill>
          <a:blip r:embed="rId6"/>
          <a:stretch>
            <a:fillRect/>
          </a:stretch>
        </p:blipFill>
        <p:spPr>
          <a:xfrm>
            <a:off x="4419600" y="3276600"/>
            <a:ext cx="304800" cy="304800"/>
          </a:xfrm>
          <a:prstGeom prst="rect">
            <a:avLst/>
          </a:prstGeom>
        </p:spPr>
      </p:pic>
    </p:spTree>
    <p:custDataLst>
      <p:tags r:id="rId1"/>
    </p:custDataLst>
  </p:cSld>
  <p:clrMapOvr>
    <a:masterClrMapping/>
  </p:clrMapOvr>
  <p:transition advTm="1123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11"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597576"/>
          </a:xfrm>
        </p:spPr>
        <p:txBody>
          <a:bodyPr/>
          <a:lstStyle/>
          <a:p>
            <a:pPr>
              <a:buNone/>
            </a:pPr>
            <a:r>
              <a:rPr lang="he-IL" dirty="0" smtClean="0"/>
              <a:t>שם: אריה גיסין</a:t>
            </a:r>
          </a:p>
          <a:p>
            <a:pPr>
              <a:buNone/>
            </a:pPr>
            <a:r>
              <a:rPr lang="he-IL" dirty="0" smtClean="0"/>
              <a:t>תאריך לידה: יט' באדר תרפ"ו 5.3.1926</a:t>
            </a:r>
          </a:p>
          <a:p>
            <a:pPr>
              <a:buNone/>
            </a:pPr>
            <a:r>
              <a:rPr lang="he-IL" dirty="0" smtClean="0"/>
              <a:t>תאריך נפילה: ג' בתמוז תש"ח 10.7.1948</a:t>
            </a:r>
          </a:p>
          <a:p>
            <a:pPr>
              <a:buNone/>
            </a:pPr>
            <a:r>
              <a:rPr lang="he-IL" dirty="0" smtClean="0"/>
              <a:t>כינויי: ארק'ה הלבן (בא מצבע עורו הבהיר)</a:t>
            </a:r>
          </a:p>
          <a:p>
            <a:pPr>
              <a:buNone/>
            </a:pPr>
            <a:endParaRPr lang="he-IL" dirty="0" smtClean="0"/>
          </a:p>
          <a:p>
            <a:pPr>
              <a:buNone/>
            </a:pPr>
            <a:endParaRPr lang="he-IL" dirty="0"/>
          </a:p>
        </p:txBody>
      </p:sp>
      <p:sp>
        <p:nvSpPr>
          <p:cNvPr id="4" name="TextBox 3"/>
          <p:cNvSpPr txBox="1"/>
          <p:nvPr/>
        </p:nvSpPr>
        <p:spPr>
          <a:xfrm>
            <a:off x="3571868" y="285728"/>
            <a:ext cx="4929222" cy="461665"/>
          </a:xfrm>
          <a:prstGeom prst="rect">
            <a:avLst/>
          </a:prstGeom>
          <a:noFill/>
        </p:spPr>
        <p:txBody>
          <a:bodyPr wrap="square" rtlCol="1">
            <a:spAutoFit/>
          </a:bodyPr>
          <a:lstStyle/>
          <a:p>
            <a:r>
              <a:rPr lang="he-IL" sz="2400" b="1" u="sng" dirty="0" smtClean="0"/>
              <a:t>תעודת זהות:</a:t>
            </a:r>
            <a:endParaRPr lang="he-IL" sz="2400" b="1" u="sng" dirty="0"/>
          </a:p>
        </p:txBody>
      </p:sp>
    </p:spTree>
  </p:cSld>
  <p:clrMapOvr>
    <a:masterClrMapping/>
  </p:clrMapOvr>
  <p:transition advTm="7437">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72" y="0"/>
            <a:ext cx="7901014" cy="2000240"/>
          </a:xfrm>
        </p:spPr>
        <p:txBody>
          <a:bodyPr>
            <a:normAutofit fontScale="77500" lnSpcReduction="20000"/>
          </a:bodyPr>
          <a:lstStyle/>
          <a:p>
            <a:pPr>
              <a:buNone/>
            </a:pPr>
            <a:r>
              <a:rPr lang="he-IL" b="1" u="sng" dirty="0" smtClean="0"/>
              <a:t>ילדותו</a:t>
            </a:r>
          </a:p>
          <a:p>
            <a:pPr>
              <a:buNone/>
            </a:pPr>
            <a:r>
              <a:rPr lang="he-IL" dirty="0" smtClean="0"/>
              <a:t>אריה גיסין נולד בראשון לציון בשנת 1926.</a:t>
            </a:r>
          </a:p>
          <a:p>
            <a:pPr>
              <a:buNone/>
            </a:pPr>
            <a:r>
              <a:rPr lang="he-IL" dirty="0" smtClean="0"/>
              <a:t>אריה התחיל את לימודיו בבית הספר העברי "חביב" וגם פעל בתנועת הנוער "מכבי צעיר". אריה היה ילד שאהב ספורט ושיחק בכל ענפי הכדור! כדורגל, כדורסל, כדוריד ואף הוקי שדה. אהבתו גם פנתה למוזיקה, כשניגן בתזמורת "מכבי".</a:t>
            </a:r>
          </a:p>
        </p:txBody>
      </p:sp>
      <p:pic>
        <p:nvPicPr>
          <p:cNvPr id="6" name="Picture 5" descr="IMG_20150115_182238.jpg"/>
          <p:cNvPicPr>
            <a:picLocks noChangeAspect="1"/>
          </p:cNvPicPr>
          <p:nvPr/>
        </p:nvPicPr>
        <p:blipFill>
          <a:blip r:embed="rId3"/>
          <a:stretch>
            <a:fillRect/>
          </a:stretch>
        </p:blipFill>
        <p:spPr>
          <a:xfrm>
            <a:off x="1142976" y="3357562"/>
            <a:ext cx="3214710" cy="2369318"/>
          </a:xfrm>
          <a:prstGeom prst="rect">
            <a:avLst/>
          </a:prstGeom>
          <a:ln>
            <a:noFill/>
          </a:ln>
          <a:effectLst>
            <a:softEdge rad="112500"/>
          </a:effectLst>
        </p:spPr>
      </p:pic>
      <p:sp>
        <p:nvSpPr>
          <p:cNvPr id="7" name="TextBox 6"/>
          <p:cNvSpPr txBox="1"/>
          <p:nvPr/>
        </p:nvSpPr>
        <p:spPr>
          <a:xfrm>
            <a:off x="500034" y="5572140"/>
            <a:ext cx="3786214" cy="369332"/>
          </a:xfrm>
          <a:prstGeom prst="rect">
            <a:avLst/>
          </a:prstGeom>
          <a:noFill/>
        </p:spPr>
        <p:txBody>
          <a:bodyPr wrap="square" rtlCol="1">
            <a:spAutoFit/>
          </a:bodyPr>
          <a:lstStyle/>
          <a:p>
            <a:r>
              <a:rPr lang="he-IL" dirty="0" smtClean="0"/>
              <a:t>אריה בתזמורת מכבי.</a:t>
            </a:r>
            <a:endParaRPr lang="he-IL" dirty="0"/>
          </a:p>
        </p:txBody>
      </p:sp>
    </p:spTree>
  </p:cSld>
  <p:clrMapOvr>
    <a:masterClrMapping/>
  </p:clrMapOvr>
  <p:transition advTm="12141">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72" y="500042"/>
            <a:ext cx="8229600" cy="1643050"/>
          </a:xfrm>
        </p:spPr>
        <p:txBody>
          <a:bodyPr>
            <a:normAutofit fontScale="92500" lnSpcReduction="10000"/>
          </a:bodyPr>
          <a:lstStyle/>
          <a:p>
            <a:pPr>
              <a:buNone/>
            </a:pPr>
            <a:r>
              <a:rPr lang="he-IL" dirty="0" smtClean="0"/>
              <a:t> בגיל 13הצטרף ל"הגנה", והמשיך בחיים ספורטיביים: אריה התמקד בעיקר בכדורגל כששיחק במכבי ראשון לציון בשנות התיכון שלו. (אריה לא סיים את התיכון כי הלך ללמוד מכונאות.)</a:t>
            </a:r>
            <a:endParaRPr lang="he-IL" dirty="0"/>
          </a:p>
        </p:txBody>
      </p:sp>
      <p:pic>
        <p:nvPicPr>
          <p:cNvPr id="4" name="Picture 3" descr="IMG_20150115_183048.jpg"/>
          <p:cNvPicPr>
            <a:picLocks noChangeAspect="1"/>
          </p:cNvPicPr>
          <p:nvPr/>
        </p:nvPicPr>
        <p:blipFill>
          <a:blip r:embed="rId2"/>
          <a:srcRect l="29268" t="3764" r="12195" b="5901"/>
          <a:stretch>
            <a:fillRect/>
          </a:stretch>
        </p:blipFill>
        <p:spPr>
          <a:xfrm>
            <a:off x="3500430" y="2571744"/>
            <a:ext cx="2357454" cy="3643338"/>
          </a:xfrm>
          <a:prstGeom prst="rect">
            <a:avLst/>
          </a:prstGeom>
          <a:ln>
            <a:noFill/>
          </a:ln>
          <a:effectLst>
            <a:softEdge rad="112500"/>
          </a:effectLst>
        </p:spPr>
        <p:style>
          <a:lnRef idx="1">
            <a:schemeClr val="dk1"/>
          </a:lnRef>
          <a:fillRef idx="2">
            <a:schemeClr val="dk1"/>
          </a:fillRef>
          <a:effectRef idx="1">
            <a:schemeClr val="dk1"/>
          </a:effectRef>
          <a:fontRef idx="minor">
            <a:schemeClr val="dk1"/>
          </a:fontRef>
        </p:style>
      </p:pic>
      <p:sp>
        <p:nvSpPr>
          <p:cNvPr id="6" name="TextBox 5"/>
          <p:cNvSpPr txBox="1"/>
          <p:nvPr/>
        </p:nvSpPr>
        <p:spPr>
          <a:xfrm>
            <a:off x="2357422" y="6215082"/>
            <a:ext cx="4357718" cy="369332"/>
          </a:xfrm>
          <a:prstGeom prst="rect">
            <a:avLst/>
          </a:prstGeom>
          <a:noFill/>
        </p:spPr>
        <p:txBody>
          <a:bodyPr wrap="square" rtlCol="1">
            <a:spAutoFit/>
          </a:bodyPr>
          <a:lstStyle/>
          <a:p>
            <a:r>
              <a:rPr lang="he-IL" dirty="0" smtClean="0"/>
              <a:t>ארק'ה במדי מכבי ראשון לציון בכדורגל.</a:t>
            </a:r>
            <a:endParaRPr lang="he-IL" dirty="0"/>
          </a:p>
        </p:txBody>
      </p:sp>
      <p:sp>
        <p:nvSpPr>
          <p:cNvPr id="7" name="TextBox 6"/>
          <p:cNvSpPr txBox="1"/>
          <p:nvPr/>
        </p:nvSpPr>
        <p:spPr>
          <a:xfrm>
            <a:off x="5572132" y="0"/>
            <a:ext cx="2786082" cy="461665"/>
          </a:xfrm>
          <a:prstGeom prst="rect">
            <a:avLst/>
          </a:prstGeom>
          <a:noFill/>
        </p:spPr>
        <p:txBody>
          <a:bodyPr wrap="square" rtlCol="1">
            <a:spAutoFit/>
          </a:bodyPr>
          <a:lstStyle/>
          <a:p>
            <a:r>
              <a:rPr lang="he-IL" sz="2400" b="1" u="sng" dirty="0" smtClean="0"/>
              <a:t>נערותו והספורט</a:t>
            </a:r>
            <a:endParaRPr lang="he-IL" sz="2400" b="1" u="sng" dirty="0"/>
          </a:p>
        </p:txBody>
      </p:sp>
    </p:spTree>
  </p:cSld>
  <p:clrMapOvr>
    <a:masterClrMapping/>
  </p:clrMapOvr>
  <p:transition advTm="8266">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857232"/>
            <a:ext cx="8229600" cy="4572000"/>
          </a:xfrm>
        </p:spPr>
        <p:txBody>
          <a:bodyPr>
            <a:normAutofit/>
          </a:bodyPr>
          <a:lstStyle/>
          <a:p>
            <a:pPr>
              <a:buNone/>
            </a:pPr>
            <a:r>
              <a:rPr lang="he-IL" dirty="0" smtClean="0"/>
              <a:t>אריה התגייס ל"הגנה" ועזב את מכבי תל אביב, קבוצת הכדורגל שלו. אריה היה אדם נחוש מאוד ונלחם ביחד עם השורות הלוחמות במלחמת השחרור, שפרצה בעת גיוסו. </a:t>
            </a:r>
          </a:p>
          <a:p>
            <a:pPr algn="ctr">
              <a:buNone/>
            </a:pPr>
            <a:r>
              <a:rPr lang="he-IL" dirty="0" smtClean="0"/>
              <a:t>כשפרצה המלחמה, אריה חלה ויכל להשאר בביתו אך לא יכל לחשוב שחבריו ילחמו על ארצנו והוא ינוח בביתו.  </a:t>
            </a:r>
          </a:p>
        </p:txBody>
      </p:sp>
      <p:sp>
        <p:nvSpPr>
          <p:cNvPr id="4" name="TextBox 3"/>
          <p:cNvSpPr txBox="1"/>
          <p:nvPr/>
        </p:nvSpPr>
        <p:spPr>
          <a:xfrm>
            <a:off x="3428992" y="214290"/>
            <a:ext cx="4429156" cy="584775"/>
          </a:xfrm>
          <a:prstGeom prst="rect">
            <a:avLst/>
          </a:prstGeom>
          <a:noFill/>
        </p:spPr>
        <p:txBody>
          <a:bodyPr wrap="square" rtlCol="1">
            <a:spAutoFit/>
          </a:bodyPr>
          <a:lstStyle/>
          <a:p>
            <a:r>
              <a:rPr lang="he-IL" sz="3200" b="1" u="sng" dirty="0" smtClean="0"/>
              <a:t>הצבא</a:t>
            </a:r>
            <a:endParaRPr lang="he-IL" sz="3200" b="1" u="sng" dirty="0"/>
          </a:p>
        </p:txBody>
      </p:sp>
    </p:spTree>
  </p:cSld>
  <p:clrMapOvr>
    <a:masterClrMapping/>
  </p:clrMapOvr>
  <p:transition advTm="11735">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868" y="785794"/>
            <a:ext cx="5572132" cy="4643470"/>
          </a:xfrm>
        </p:spPr>
        <p:txBody>
          <a:bodyPr>
            <a:normAutofit fontScale="85000" lnSpcReduction="20000"/>
          </a:bodyPr>
          <a:lstStyle/>
          <a:p>
            <a:pPr>
              <a:buNone/>
            </a:pPr>
            <a:r>
              <a:rPr lang="he-IL" dirty="0" smtClean="0"/>
              <a:t>מלחמת העצמאות (נקראת גם מלחמת השחרור), השם שניתן לעימות הצבאי שהתנהל בין היישוב היהודי בארץ ישראל, לבין ערביי ארץ ישראל וחלק ממדינות ערב שניסו למנוע בכוח את יישומה של החלטת החלוקה של עצרת האומות המאוחדות, ואת הקמת מדינה יהודית (לצד מדינה ערבית) בשטח ארץ ישראל המנדטורית. מקובל לקבוע שהמלחמה החלה מיד לאחר קבלת תוכנית החלוקה של האו"ם בכ"ט בנובמבר 1947 והסתיימה ב-20 ביולי 1949.‏ המלחמה הסתיימה בניצחונה של ישראל.</a:t>
            </a:r>
            <a:endParaRPr lang="he-IL" dirty="0"/>
          </a:p>
        </p:txBody>
      </p:sp>
      <p:sp>
        <p:nvSpPr>
          <p:cNvPr id="4" name="TextBox 3"/>
          <p:cNvSpPr txBox="1"/>
          <p:nvPr/>
        </p:nvSpPr>
        <p:spPr>
          <a:xfrm>
            <a:off x="2357422" y="0"/>
            <a:ext cx="4786346" cy="584775"/>
          </a:xfrm>
          <a:prstGeom prst="rect">
            <a:avLst/>
          </a:prstGeom>
          <a:noFill/>
        </p:spPr>
        <p:txBody>
          <a:bodyPr wrap="square" rtlCol="1">
            <a:spAutoFit/>
          </a:bodyPr>
          <a:lstStyle/>
          <a:p>
            <a:pPr algn="ctr"/>
            <a:r>
              <a:rPr lang="he-IL" sz="3200" b="1" u="sng" dirty="0" smtClean="0"/>
              <a:t>מלחמת העצמאות</a:t>
            </a:r>
            <a:endParaRPr lang="he-IL" sz="3200" b="1" u="sng" dirty="0"/>
          </a:p>
        </p:txBody>
      </p:sp>
      <p:pic>
        <p:nvPicPr>
          <p:cNvPr id="5" name="Picture 4" descr="Flickr_-_Government_Press_Office_(GPO)_-_The_Ink-Drawn_National_Flag.jpg"/>
          <p:cNvPicPr>
            <a:picLocks noChangeAspect="1"/>
          </p:cNvPicPr>
          <p:nvPr/>
        </p:nvPicPr>
        <p:blipFill>
          <a:blip r:embed="rId2"/>
          <a:stretch>
            <a:fillRect/>
          </a:stretch>
        </p:blipFill>
        <p:spPr>
          <a:xfrm>
            <a:off x="285720" y="714356"/>
            <a:ext cx="3071834" cy="5430842"/>
          </a:xfrm>
          <a:prstGeom prst="rect">
            <a:avLst/>
          </a:prstGeom>
          <a:ln>
            <a:noFill/>
          </a:ln>
          <a:effectLst>
            <a:softEdge rad="112500"/>
          </a:effectLst>
        </p:spPr>
      </p:pic>
      <p:sp>
        <p:nvSpPr>
          <p:cNvPr id="6" name="TextBox 5"/>
          <p:cNvSpPr txBox="1"/>
          <p:nvPr/>
        </p:nvSpPr>
        <p:spPr>
          <a:xfrm>
            <a:off x="357158" y="6211669"/>
            <a:ext cx="2786082" cy="646331"/>
          </a:xfrm>
          <a:prstGeom prst="rect">
            <a:avLst/>
          </a:prstGeom>
          <a:noFill/>
        </p:spPr>
        <p:txBody>
          <a:bodyPr wrap="square" rtlCol="1">
            <a:spAutoFit/>
          </a:bodyPr>
          <a:lstStyle/>
          <a:p>
            <a:r>
              <a:rPr lang="he-IL" dirty="0" smtClean="0"/>
              <a:t>מתוך האינציקלופדיה האינטרנטית, "ויקיפדיה".</a:t>
            </a:r>
            <a:endParaRPr lang="he-IL" dirty="0"/>
          </a:p>
        </p:txBody>
      </p:sp>
    </p:spTree>
  </p:cSld>
  <p:clrMapOvr>
    <a:masterClrMapping/>
  </p:clrMapOvr>
  <p:transition advTm="13594">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285860"/>
            <a:ext cx="8229600" cy="4572000"/>
          </a:xfrm>
        </p:spPr>
        <p:txBody>
          <a:bodyPr>
            <a:normAutofit fontScale="85000" lnSpcReduction="20000"/>
          </a:bodyPr>
          <a:lstStyle/>
          <a:p>
            <a:pPr>
              <a:buNone/>
            </a:pPr>
            <a:r>
              <a:rPr lang="he-IL" dirty="0" smtClean="0"/>
              <a:t>הימים הם 9-10 ביולי. ימים קשים ביותר במלחמה.</a:t>
            </a:r>
          </a:p>
          <a:p>
            <a:pPr algn="ctr">
              <a:buNone/>
            </a:pPr>
            <a:r>
              <a:rPr lang="he-IL" dirty="0" smtClean="0"/>
              <a:t>האוייב המצרי תקף בחוזקה את חטיבת גבעתי במשלט(לאחר שנכבש על ידינו) באמצעות ארטילריה כבדה. תגבורת האויב זרמה במשך ההתקפה על כביש מג'דל פלוג'ה. ההתקפות נהדפו, ואבידותינו היו 9 הרוגים ו 50 פצועים.</a:t>
            </a:r>
          </a:p>
          <a:p>
            <a:pPr algn="ctr">
              <a:buNone/>
            </a:pPr>
            <a:r>
              <a:rPr lang="he-IL" dirty="0" smtClean="0"/>
              <a:t> בין ההרוגים היה אריה גיסין ז"ל, שנפל לאחר שלושה חודשים מיום גיוסו.</a:t>
            </a:r>
          </a:p>
          <a:p>
            <a:pPr>
              <a:buNone/>
            </a:pPr>
            <a:endParaRPr lang="he-IL" dirty="0" smtClean="0"/>
          </a:p>
          <a:p>
            <a:pPr algn="ctr">
              <a:buNone/>
            </a:pPr>
            <a:r>
              <a:rPr lang="he-IL" sz="7200" dirty="0" smtClean="0"/>
              <a:t>גיבור ישראל, יהי זכרך ברוך.</a:t>
            </a:r>
            <a:endParaRPr lang="he-IL" sz="7800" dirty="0" smtClean="0"/>
          </a:p>
          <a:p>
            <a:endParaRPr lang="he-IL" dirty="0"/>
          </a:p>
        </p:txBody>
      </p:sp>
      <p:sp>
        <p:nvSpPr>
          <p:cNvPr id="4" name="TextBox 3"/>
          <p:cNvSpPr txBox="1"/>
          <p:nvPr/>
        </p:nvSpPr>
        <p:spPr>
          <a:xfrm>
            <a:off x="2714612" y="571480"/>
            <a:ext cx="5929354" cy="646331"/>
          </a:xfrm>
          <a:prstGeom prst="rect">
            <a:avLst/>
          </a:prstGeom>
          <a:noFill/>
        </p:spPr>
        <p:txBody>
          <a:bodyPr wrap="square" rtlCol="1">
            <a:spAutoFit/>
          </a:bodyPr>
          <a:lstStyle/>
          <a:p>
            <a:r>
              <a:rPr lang="he-IL" sz="3600" u="sng" dirty="0" smtClean="0"/>
              <a:t>נפילתו</a:t>
            </a:r>
            <a:endParaRPr lang="he-IL" sz="3600" u="sng" dirty="0"/>
          </a:p>
        </p:txBody>
      </p:sp>
    </p:spTree>
    <p:custDataLst>
      <p:tags r:id="rId1"/>
    </p:custDataLst>
  </p:cSld>
  <p:clrMapOvr>
    <a:masterClrMapping/>
  </p:clrMapOvr>
  <p:transition advTm="1657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4"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 to="" calcmode="lin" valueType="num">
                                      <p:cBhvr>
                                        <p:cTn id="18" dur="1" fill="hold"/>
                                        <p:tgtEl>
                                          <p:spTgt spid="3">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G_20150115_185804.jpg"/>
          <p:cNvPicPr>
            <a:picLocks noGrp="1" noChangeAspect="1"/>
          </p:cNvPicPr>
          <p:nvPr>
            <p:ph idx="1"/>
          </p:nvPr>
        </p:nvPicPr>
        <p:blipFill>
          <a:blip r:embed="rId2"/>
          <a:stretch>
            <a:fillRect/>
          </a:stretch>
        </p:blipFill>
        <p:spPr>
          <a:xfrm>
            <a:off x="4626724" y="142852"/>
            <a:ext cx="4150584" cy="4857784"/>
          </a:xfrm>
          <a:prstGeom prst="rect">
            <a:avLst/>
          </a:prstGeom>
          <a:ln>
            <a:noFill/>
          </a:ln>
          <a:effectLst>
            <a:softEdge rad="112500"/>
          </a:effectLst>
        </p:spPr>
      </p:pic>
      <p:sp>
        <p:nvSpPr>
          <p:cNvPr id="5" name="TextBox 4"/>
          <p:cNvSpPr txBox="1"/>
          <p:nvPr/>
        </p:nvSpPr>
        <p:spPr>
          <a:xfrm>
            <a:off x="5786446" y="3643314"/>
            <a:ext cx="2857520" cy="1200329"/>
          </a:xfrm>
          <a:prstGeom prst="rect">
            <a:avLst/>
          </a:prstGeom>
          <a:noFill/>
        </p:spPr>
        <p:txBody>
          <a:bodyPr wrap="square" rtlCol="1">
            <a:spAutoFit/>
          </a:bodyPr>
          <a:lstStyle/>
          <a:p>
            <a:r>
              <a:rPr lang="he-IL" dirty="0" smtClean="0"/>
              <a:t>זוהי השוחה בה נהרג אריה גיסין, אוחז בנשקו לאחר הפגז המצרי,  אך ללא רוח חיים. </a:t>
            </a:r>
          </a:p>
          <a:p>
            <a:r>
              <a:rPr lang="he-IL" dirty="0" smtClean="0"/>
              <a:t>גיבור גם לאחר הנורא מכל.</a:t>
            </a:r>
            <a:endParaRPr lang="he-IL" dirty="0"/>
          </a:p>
        </p:txBody>
      </p:sp>
      <p:pic>
        <p:nvPicPr>
          <p:cNvPr id="6" name="Picture 5" descr="IMG_20150115_190646.jpg"/>
          <p:cNvPicPr>
            <a:picLocks noChangeAspect="1"/>
          </p:cNvPicPr>
          <p:nvPr/>
        </p:nvPicPr>
        <p:blipFill>
          <a:blip r:embed="rId3"/>
          <a:stretch>
            <a:fillRect/>
          </a:stretch>
        </p:blipFill>
        <p:spPr>
          <a:xfrm>
            <a:off x="1071538" y="285727"/>
            <a:ext cx="3286148" cy="4726373"/>
          </a:xfrm>
          <a:prstGeom prst="rect">
            <a:avLst/>
          </a:prstGeom>
          <a:ln>
            <a:noFill/>
          </a:ln>
          <a:effectLst>
            <a:softEdge rad="112500"/>
          </a:effectLst>
        </p:spPr>
      </p:pic>
      <p:sp>
        <p:nvSpPr>
          <p:cNvPr id="7" name="TextBox 6"/>
          <p:cNvSpPr txBox="1"/>
          <p:nvPr/>
        </p:nvSpPr>
        <p:spPr>
          <a:xfrm>
            <a:off x="1428728" y="4071942"/>
            <a:ext cx="2857520" cy="923330"/>
          </a:xfrm>
          <a:prstGeom prst="rect">
            <a:avLst/>
          </a:prstGeom>
          <a:noFill/>
        </p:spPr>
        <p:txBody>
          <a:bodyPr wrap="square" rtlCol="1">
            <a:spAutoFit/>
          </a:bodyPr>
          <a:lstStyle/>
          <a:p>
            <a:r>
              <a:rPr lang="he-IL" dirty="0" smtClean="0"/>
              <a:t>אנדרטה לזכר נופלי המלחמה. (אריה- הראשון בטור השמאלי.)</a:t>
            </a:r>
            <a:endParaRPr lang="he-IL" dirty="0"/>
          </a:p>
        </p:txBody>
      </p:sp>
    </p:spTree>
  </p:cSld>
  <p:clrMapOvr>
    <a:masterClrMapping/>
  </p:clrMapOvr>
  <p:transition advTm="11203">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descr="C:\Documents and Settings\matan\Local Settings\Temporary Internet Files\Content.IE5\G5IVK1I7\PikiWiki_Israel_797_Kibuts_Nir-am_%D7%99%D7%9C%D7%93%D7%99_%D7%A0%D7%99%D7%A8-%D7%A2%D7%9D_1947[1].jpg"/>
          <p:cNvPicPr>
            <a:picLocks noChangeAspect="1" noChangeArrowheads="1"/>
          </p:cNvPicPr>
          <p:nvPr/>
        </p:nvPicPr>
        <p:blipFill>
          <a:blip r:embed="rId2"/>
          <a:srcRect/>
          <a:stretch>
            <a:fillRect/>
          </a:stretch>
        </p:blipFill>
        <p:spPr bwMode="auto">
          <a:xfrm>
            <a:off x="4929190" y="357166"/>
            <a:ext cx="3857633" cy="3357586"/>
          </a:xfrm>
          <a:prstGeom prst="rect">
            <a:avLst/>
          </a:prstGeom>
          <a:ln>
            <a:noFill/>
          </a:ln>
          <a:effectLst>
            <a:softEdge rad="112500"/>
          </a:effectLst>
        </p:spPr>
      </p:pic>
      <p:pic>
        <p:nvPicPr>
          <p:cNvPr id="5126" name="Picture 6" descr="C:\Documents and Settings\matan\Local Settings\Temporary Internet Files\Content.IE5\OHAVGP2R\PikiWiki_Israel_800_Kibuts_Nir-am_%D7%A2%D7%9E%D7%93%D7%94_%D7%9E%D7%A1_11_%D7%A0%D7%99%D7%A8-%D7%A2%D7%9D[1].jpg"/>
          <p:cNvPicPr>
            <a:picLocks noChangeAspect="1" noChangeArrowheads="1"/>
          </p:cNvPicPr>
          <p:nvPr/>
        </p:nvPicPr>
        <p:blipFill>
          <a:blip r:embed="rId3"/>
          <a:srcRect/>
          <a:stretch>
            <a:fillRect/>
          </a:stretch>
        </p:blipFill>
        <p:spPr bwMode="auto">
          <a:xfrm>
            <a:off x="4500562" y="4071942"/>
            <a:ext cx="4429156" cy="2571768"/>
          </a:xfrm>
          <a:prstGeom prst="rect">
            <a:avLst/>
          </a:prstGeom>
          <a:ln>
            <a:noFill/>
          </a:ln>
          <a:effectLst>
            <a:softEdge rad="112500"/>
          </a:effectLst>
        </p:spPr>
      </p:pic>
      <p:pic>
        <p:nvPicPr>
          <p:cNvPr id="5135" name="Picture 15" descr="C:\Documents and Settings\matan\Local Settings\Temporary Internet Files\Content.IE5\G5IVK1I7\300px-Flickr_-_Government_Press_Office_%28GPO%29_-_The_Ink-Drawn_National_Flag[1].jpg"/>
          <p:cNvPicPr>
            <a:picLocks noChangeAspect="1" noChangeArrowheads="1"/>
          </p:cNvPicPr>
          <p:nvPr/>
        </p:nvPicPr>
        <p:blipFill>
          <a:blip r:embed="rId4"/>
          <a:srcRect/>
          <a:stretch>
            <a:fillRect/>
          </a:stretch>
        </p:blipFill>
        <p:spPr bwMode="auto">
          <a:xfrm>
            <a:off x="357158" y="2857496"/>
            <a:ext cx="3810000" cy="3733806"/>
          </a:xfrm>
          <a:prstGeom prst="rect">
            <a:avLst/>
          </a:prstGeom>
          <a:ln>
            <a:noFill/>
          </a:ln>
          <a:effectLst>
            <a:softEdge rad="112500"/>
          </a:effectLst>
        </p:spPr>
      </p:pic>
      <p:pic>
        <p:nvPicPr>
          <p:cNvPr id="5137" name="Picture 17" descr="C:\Documents and Settings\matan\Local Settings\Temporary Internet Files\Content.IE5\0D6ZOPQN\PikiWiki_Israel_32428_Israel_Defense_Forces[1].jpg"/>
          <p:cNvPicPr>
            <a:picLocks noChangeAspect="1" noChangeArrowheads="1"/>
          </p:cNvPicPr>
          <p:nvPr/>
        </p:nvPicPr>
        <p:blipFill>
          <a:blip r:embed="rId5" cstate="print"/>
          <a:srcRect/>
          <a:stretch>
            <a:fillRect/>
          </a:stretch>
        </p:blipFill>
        <p:spPr bwMode="auto">
          <a:xfrm>
            <a:off x="214282" y="214290"/>
            <a:ext cx="4357718" cy="2428892"/>
          </a:xfrm>
          <a:prstGeom prst="rect">
            <a:avLst/>
          </a:prstGeom>
          <a:ln>
            <a:noFill/>
          </a:ln>
          <a:effectLst>
            <a:softEdge rad="112500"/>
          </a:effectLst>
        </p:spPr>
      </p:pic>
    </p:spTree>
  </p:cSld>
  <p:clrMapOvr>
    <a:masterClrMapping/>
  </p:clrMapOvr>
  <p:transition advTm="5297">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9" descr="C:\Documents and Settings\matan\Local Settings\Temporary Internet Files\Content.IE5\ST2385YV\Candle-with-reflection-1359012564_10[1].jpg"/>
          <p:cNvPicPr>
            <a:picLocks noChangeAspect="1" noChangeArrowheads="1"/>
          </p:cNvPicPr>
          <p:nvPr/>
        </p:nvPicPr>
        <p:blipFill>
          <a:blip r:embed="rId2"/>
          <a:srcRect/>
          <a:stretch>
            <a:fillRect/>
          </a:stretch>
        </p:blipFill>
        <p:spPr bwMode="auto">
          <a:xfrm>
            <a:off x="0" y="0"/>
            <a:ext cx="9144000" cy="6643710"/>
          </a:xfrm>
          <a:prstGeom prst="rect">
            <a:avLst/>
          </a:prstGeom>
          <a:ln w="228600" cap="sq" cmpd="thickThin">
            <a:solidFill>
              <a:srgbClr val="000000"/>
            </a:solidFill>
            <a:prstDash val="solid"/>
            <a:miter lim="800000"/>
          </a:ln>
          <a:effectLst>
            <a:innerShdw blurRad="76200">
              <a:srgbClr val="000000"/>
            </a:innerShdw>
          </a:effectLst>
        </p:spPr>
      </p:pic>
      <p:pic>
        <p:nvPicPr>
          <p:cNvPr id="6" name="Picture 5" descr="IMG_20150115_180450.jpg"/>
          <p:cNvPicPr>
            <a:picLocks noChangeAspect="1"/>
          </p:cNvPicPr>
          <p:nvPr/>
        </p:nvPicPr>
        <p:blipFill>
          <a:blip r:embed="rId3"/>
          <a:srcRect l="51724" t="2885" b="13461"/>
          <a:stretch>
            <a:fillRect/>
          </a:stretch>
        </p:blipFill>
        <p:spPr>
          <a:xfrm>
            <a:off x="3214678" y="1714488"/>
            <a:ext cx="2714644" cy="3143272"/>
          </a:xfrm>
          <a:prstGeom prst="rect">
            <a:avLst/>
          </a:prstGeom>
          <a:ln>
            <a:noFill/>
          </a:ln>
          <a:effectLst>
            <a:softEdge rad="112500"/>
          </a:effectLst>
        </p:spPr>
      </p:pic>
      <p:sp>
        <p:nvSpPr>
          <p:cNvPr id="5" name="TextBox 4"/>
          <p:cNvSpPr txBox="1"/>
          <p:nvPr/>
        </p:nvSpPr>
        <p:spPr>
          <a:xfrm>
            <a:off x="785786" y="285728"/>
            <a:ext cx="7749237" cy="1323439"/>
          </a:xfrm>
          <a:prstGeom prst="rect">
            <a:avLst/>
          </a:prstGeom>
          <a:noFill/>
        </p:spPr>
        <p:txBody>
          <a:bodyPr wrap="square" rtlCol="1">
            <a:spAutoFit/>
          </a:bodyPr>
          <a:lstStyle/>
          <a:p>
            <a:pPr algn="ctr"/>
            <a:r>
              <a:rPr lang="he-IL" sz="4000" dirty="0" smtClean="0"/>
              <a:t>אריה היה אדם מדהים, גיבור ולוחם למען הארץ. </a:t>
            </a:r>
            <a:endParaRPr lang="he-IL" sz="4000" dirty="0"/>
          </a:p>
        </p:txBody>
      </p:sp>
      <p:sp>
        <p:nvSpPr>
          <p:cNvPr id="8" name="TextBox 7"/>
          <p:cNvSpPr txBox="1"/>
          <p:nvPr/>
        </p:nvSpPr>
        <p:spPr>
          <a:xfrm>
            <a:off x="1214414" y="4857760"/>
            <a:ext cx="6500858" cy="1107996"/>
          </a:xfrm>
          <a:prstGeom prst="rect">
            <a:avLst/>
          </a:prstGeom>
          <a:noFill/>
        </p:spPr>
        <p:txBody>
          <a:bodyPr wrap="square" rtlCol="1">
            <a:spAutoFit/>
          </a:bodyPr>
          <a:lstStyle/>
          <a:p>
            <a:pPr algn="ctr"/>
            <a:r>
              <a:rPr lang="he-IL" sz="6600" dirty="0" smtClean="0"/>
              <a:t>יהי זכרו ברוך.</a:t>
            </a:r>
            <a:endParaRPr lang="he-IL" sz="6600" dirty="0"/>
          </a:p>
        </p:txBody>
      </p:sp>
    </p:spTree>
  </p:cSld>
  <p:clrMapOvr>
    <a:masterClrMapping/>
  </p:clrMapOvr>
  <p:transition advTm="9187">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57488" y="500042"/>
            <a:ext cx="5950668" cy="1938992"/>
          </a:xfrm>
          <a:prstGeom prst="rect">
            <a:avLst/>
          </a:prstGeom>
          <a:noFill/>
        </p:spPr>
        <p:txBody>
          <a:bodyPr wrap="none" rtlCol="1">
            <a:spAutoFit/>
          </a:bodyPr>
          <a:lstStyle/>
          <a:p>
            <a:r>
              <a:rPr lang="he-IL" sz="4000" dirty="0" smtClean="0"/>
              <a:t>מכין המצגת: מתן דניאל.</a:t>
            </a:r>
          </a:p>
          <a:p>
            <a:r>
              <a:rPr lang="he-IL" sz="4000" dirty="0" smtClean="0"/>
              <a:t>בית הספר "גימנסיה גן נחום".</a:t>
            </a:r>
          </a:p>
          <a:p>
            <a:r>
              <a:rPr lang="he-IL" sz="4000" dirty="0" smtClean="0"/>
              <a:t>שנת 2015.</a:t>
            </a:r>
            <a:endParaRPr lang="he-IL" sz="4000"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
</p:tagLst>
</file>

<file path=ppt/tags/tag2.xml><?xml version="1.0" encoding="utf-8"?>
<p:tagLst xmlns:a="http://schemas.openxmlformats.org/drawingml/2006/main" xmlns:r="http://schemas.openxmlformats.org/officeDocument/2006/relationships" xmlns:p="http://schemas.openxmlformats.org/presentationml/2006/main">
  <p:tag name="TIMING" val="|1.2|9.9"/>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1392</TotalTime>
  <Words>342</Words>
  <Application>Microsoft Office PowerPoint</Application>
  <PresentationFormat>On-screen Show (4:3)</PresentationFormat>
  <Paragraphs>36</Paragraphs>
  <Slides>11</Slides>
  <Notes>1</Notes>
  <HiddenSlides>0</HiddenSlides>
  <MMClips>1</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Verve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אריה גיסין</dc:title>
  <dc:creator>matan</dc:creator>
  <cp:lastModifiedBy>matan</cp:lastModifiedBy>
  <cp:revision>141</cp:revision>
  <dcterms:created xsi:type="dcterms:W3CDTF">2015-01-15T15:56:44Z</dcterms:created>
  <dcterms:modified xsi:type="dcterms:W3CDTF">2015-03-27T16:12:26Z</dcterms:modified>
</cp:coreProperties>
</file>