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297" r:id="rId2"/>
    <p:sldId id="256" r:id="rId3"/>
    <p:sldId id="257" r:id="rId4"/>
    <p:sldId id="277" r:id="rId5"/>
    <p:sldId id="259" r:id="rId6"/>
    <p:sldId id="280" r:id="rId7"/>
    <p:sldId id="282" r:id="rId8"/>
    <p:sldId id="283" r:id="rId9"/>
    <p:sldId id="291" r:id="rId10"/>
    <p:sldId id="281" r:id="rId11"/>
    <p:sldId id="298" r:id="rId12"/>
    <p:sldId id="284" r:id="rId13"/>
    <p:sldId id="286" r:id="rId14"/>
    <p:sldId id="287" r:id="rId15"/>
    <p:sldId id="292" r:id="rId16"/>
    <p:sldId id="290" r:id="rId17"/>
    <p:sldId id="296" r:id="rId18"/>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90" d="100"/>
          <a:sy n="90" d="100"/>
        </p:scale>
        <p:origin x="16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E2492FE-F044-4006-AFD4-7999B191FD57}" type="datetimeFigureOut">
              <a:rPr lang="he-IL" smtClean="0"/>
              <a:t>כ"ד/סיון/תשפ"ג</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39D230A-5569-4CCF-B08E-B4AA70668006}" type="slidenum">
              <a:rPr lang="he-IL" smtClean="0"/>
              <a:t>‹#›</a:t>
            </a:fld>
            <a:endParaRPr lang="he-IL"/>
          </a:p>
        </p:txBody>
      </p:sp>
    </p:spTree>
    <p:extLst>
      <p:ext uri="{BB962C8B-B14F-4D97-AF65-F5344CB8AC3E}">
        <p14:creationId xmlns:p14="http://schemas.microsoft.com/office/powerpoint/2010/main" val="350399306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d14611b570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d14611b570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7752C1-B362-C33A-87E1-924477500D2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endParaRPr lang="en-US"/>
          </a:p>
        </p:txBody>
      </p:sp>
      <p:sp>
        <p:nvSpPr>
          <p:cNvPr id="3" name="כותרת משנה 2">
            <a:extLst>
              <a:ext uri="{FF2B5EF4-FFF2-40B4-BE49-F238E27FC236}">
                <a16:creationId xmlns:a16="http://schemas.microsoft.com/office/drawing/2014/main" id="{5E9BE08C-FBFA-182D-55F7-4A55C767A8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a:p>
        </p:txBody>
      </p:sp>
      <p:sp>
        <p:nvSpPr>
          <p:cNvPr id="4" name="מציין מיקום של תאריך 3">
            <a:extLst>
              <a:ext uri="{FF2B5EF4-FFF2-40B4-BE49-F238E27FC236}">
                <a16:creationId xmlns:a16="http://schemas.microsoft.com/office/drawing/2014/main" id="{CCD9A41D-AF16-15FF-D28E-B4D9EE92C13A}"/>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5AB9FF6C-4DDC-2462-68E6-E72D524A1389}"/>
              </a:ext>
            </a:extLst>
          </p:cNvPr>
          <p:cNvSpPr>
            <a:spLocks noGrp="1"/>
          </p:cNvSpPr>
          <p:nvPr>
            <p:ph type="ftr" sz="quarter" idx="11"/>
          </p:nvPr>
        </p:nvSpPr>
        <p:spPr/>
        <p:txBody>
          <a:bodyPr/>
          <a:lstStyle/>
          <a:p>
            <a:endParaRPr lang="en-US"/>
          </a:p>
        </p:txBody>
      </p:sp>
      <p:sp>
        <p:nvSpPr>
          <p:cNvPr id="6" name="מציין מיקום של מספר שקופית 5">
            <a:extLst>
              <a:ext uri="{FF2B5EF4-FFF2-40B4-BE49-F238E27FC236}">
                <a16:creationId xmlns:a16="http://schemas.microsoft.com/office/drawing/2014/main" id="{C515427E-38ED-1E81-25CB-5BC801268102}"/>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2509049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42B0F8-8EFF-23D7-23E9-C17F8FD5246F}"/>
              </a:ext>
            </a:extLst>
          </p:cNvPr>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תוכן 2">
            <a:extLst>
              <a:ext uri="{FF2B5EF4-FFF2-40B4-BE49-F238E27FC236}">
                <a16:creationId xmlns:a16="http://schemas.microsoft.com/office/drawing/2014/main" id="{6C86BF22-7B2D-F2DB-8752-956CBBB8A144}"/>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3">
            <a:extLst>
              <a:ext uri="{FF2B5EF4-FFF2-40B4-BE49-F238E27FC236}">
                <a16:creationId xmlns:a16="http://schemas.microsoft.com/office/drawing/2014/main" id="{A5EF9DBA-4001-5C28-ACAE-ABA1071DF9B8}"/>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65CB1959-D1F1-6E02-8454-17D1A8D34F65}"/>
              </a:ext>
            </a:extLst>
          </p:cNvPr>
          <p:cNvSpPr>
            <a:spLocks noGrp="1"/>
          </p:cNvSpPr>
          <p:nvPr>
            <p:ph type="ftr" sz="quarter" idx="11"/>
          </p:nvPr>
        </p:nvSpPr>
        <p:spPr/>
        <p:txBody>
          <a:bodyPr/>
          <a:lstStyle/>
          <a:p>
            <a:endParaRPr lang="en-US"/>
          </a:p>
        </p:txBody>
      </p:sp>
      <p:sp>
        <p:nvSpPr>
          <p:cNvPr id="6" name="מציין מיקום של מספר שקופית 5">
            <a:extLst>
              <a:ext uri="{FF2B5EF4-FFF2-40B4-BE49-F238E27FC236}">
                <a16:creationId xmlns:a16="http://schemas.microsoft.com/office/drawing/2014/main" id="{4546498D-8713-E0B7-CA73-152A24986B2E}"/>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2996614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8F6BF6-0738-6149-3F7C-841EA3BB41DC}"/>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endParaRPr lang="en-US"/>
          </a:p>
        </p:txBody>
      </p:sp>
      <p:sp>
        <p:nvSpPr>
          <p:cNvPr id="3" name="מציין מיקום טקסט 2">
            <a:extLst>
              <a:ext uri="{FF2B5EF4-FFF2-40B4-BE49-F238E27FC236}">
                <a16:creationId xmlns:a16="http://schemas.microsoft.com/office/drawing/2014/main" id="{EDF5C87C-89B7-D9BF-E7BA-38115F8275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3E11569-2CE5-09E3-CE4D-0C4DC42AB3EA}"/>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DA6BA336-A23D-E9DD-DCFE-14DF98C2AF88}"/>
              </a:ext>
            </a:extLst>
          </p:cNvPr>
          <p:cNvSpPr>
            <a:spLocks noGrp="1"/>
          </p:cNvSpPr>
          <p:nvPr>
            <p:ph type="ftr" sz="quarter" idx="11"/>
          </p:nvPr>
        </p:nvSpPr>
        <p:spPr/>
        <p:txBody>
          <a:bodyPr/>
          <a:lstStyle/>
          <a:p>
            <a:endParaRPr lang="en-US"/>
          </a:p>
        </p:txBody>
      </p:sp>
      <p:sp>
        <p:nvSpPr>
          <p:cNvPr id="6" name="מציין מיקום של מספר שקופית 5">
            <a:extLst>
              <a:ext uri="{FF2B5EF4-FFF2-40B4-BE49-F238E27FC236}">
                <a16:creationId xmlns:a16="http://schemas.microsoft.com/office/drawing/2014/main" id="{1F7E0C87-5088-8D29-EFD4-B328104233BC}"/>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166654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35DBF1-F928-827B-E940-85B5CE22E037}"/>
              </a:ext>
            </a:extLst>
          </p:cNvPr>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תוכן 2">
            <a:extLst>
              <a:ext uri="{FF2B5EF4-FFF2-40B4-BE49-F238E27FC236}">
                <a16:creationId xmlns:a16="http://schemas.microsoft.com/office/drawing/2014/main" id="{A62C984A-4953-F97C-DFD7-3A5FF3582FF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תוכן 3">
            <a:extLst>
              <a:ext uri="{FF2B5EF4-FFF2-40B4-BE49-F238E27FC236}">
                <a16:creationId xmlns:a16="http://schemas.microsoft.com/office/drawing/2014/main" id="{41360C55-7805-D95A-3804-2C0C0FE16E04}"/>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מציין מיקום של תאריך 4">
            <a:extLst>
              <a:ext uri="{FF2B5EF4-FFF2-40B4-BE49-F238E27FC236}">
                <a16:creationId xmlns:a16="http://schemas.microsoft.com/office/drawing/2014/main" id="{676AD8B2-F2E1-7488-24A0-84C783F7D908}"/>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6" name="מציין מיקום של כותרת תחתונה 5">
            <a:extLst>
              <a:ext uri="{FF2B5EF4-FFF2-40B4-BE49-F238E27FC236}">
                <a16:creationId xmlns:a16="http://schemas.microsoft.com/office/drawing/2014/main" id="{231DF0EF-4753-3988-A2DE-79917DC7CD18}"/>
              </a:ext>
            </a:extLst>
          </p:cNvPr>
          <p:cNvSpPr>
            <a:spLocks noGrp="1"/>
          </p:cNvSpPr>
          <p:nvPr>
            <p:ph type="ftr" sz="quarter" idx="11"/>
          </p:nvPr>
        </p:nvSpPr>
        <p:spPr/>
        <p:txBody>
          <a:bodyPr/>
          <a:lstStyle/>
          <a:p>
            <a:endParaRPr lang="en-US"/>
          </a:p>
        </p:txBody>
      </p:sp>
      <p:sp>
        <p:nvSpPr>
          <p:cNvPr id="7" name="מציין מיקום של מספר שקופית 6">
            <a:extLst>
              <a:ext uri="{FF2B5EF4-FFF2-40B4-BE49-F238E27FC236}">
                <a16:creationId xmlns:a16="http://schemas.microsoft.com/office/drawing/2014/main" id="{95D72155-B868-2556-05DB-A4BF4768FED3}"/>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549770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A58AAD-C7A2-9E89-E8C1-68543C45D88C}"/>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endParaRPr lang="en-US"/>
          </a:p>
        </p:txBody>
      </p:sp>
      <p:sp>
        <p:nvSpPr>
          <p:cNvPr id="3" name="מציין מיקום טקסט 2">
            <a:extLst>
              <a:ext uri="{FF2B5EF4-FFF2-40B4-BE49-F238E27FC236}">
                <a16:creationId xmlns:a16="http://schemas.microsoft.com/office/drawing/2014/main" id="{D187DFFB-6FA7-2BA4-60D7-9C3A9A916A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164EF1D-90A3-7EF9-963F-0943A85A075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5" name="מציין מיקום טקסט 4">
            <a:extLst>
              <a:ext uri="{FF2B5EF4-FFF2-40B4-BE49-F238E27FC236}">
                <a16:creationId xmlns:a16="http://schemas.microsoft.com/office/drawing/2014/main" id="{E66EE763-85CA-F266-6BA0-54179DC1CF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0B5D7DD-899A-03B5-B105-7CD8DF2C1074}"/>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מציין מיקום של תאריך 6">
            <a:extLst>
              <a:ext uri="{FF2B5EF4-FFF2-40B4-BE49-F238E27FC236}">
                <a16:creationId xmlns:a16="http://schemas.microsoft.com/office/drawing/2014/main" id="{922F3849-5C5E-702D-7EA4-1A177CC5E2F6}"/>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8" name="מציין מיקום של כותרת תחתונה 7">
            <a:extLst>
              <a:ext uri="{FF2B5EF4-FFF2-40B4-BE49-F238E27FC236}">
                <a16:creationId xmlns:a16="http://schemas.microsoft.com/office/drawing/2014/main" id="{14C8178C-A7A6-5563-41E3-B38EFE5EC986}"/>
              </a:ext>
            </a:extLst>
          </p:cNvPr>
          <p:cNvSpPr>
            <a:spLocks noGrp="1"/>
          </p:cNvSpPr>
          <p:nvPr>
            <p:ph type="ftr" sz="quarter" idx="11"/>
          </p:nvPr>
        </p:nvSpPr>
        <p:spPr/>
        <p:txBody>
          <a:bodyPr/>
          <a:lstStyle/>
          <a:p>
            <a:endParaRPr lang="en-US"/>
          </a:p>
        </p:txBody>
      </p:sp>
      <p:sp>
        <p:nvSpPr>
          <p:cNvPr id="9" name="מציין מיקום של מספר שקופית 8">
            <a:extLst>
              <a:ext uri="{FF2B5EF4-FFF2-40B4-BE49-F238E27FC236}">
                <a16:creationId xmlns:a16="http://schemas.microsoft.com/office/drawing/2014/main" id="{DA0094B4-D130-9C72-F79D-1023EAB41375}"/>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396336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1FA149-0307-FF9E-9025-1A3A637154FB}"/>
              </a:ext>
            </a:extLst>
          </p:cNvPr>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של תאריך 2">
            <a:extLst>
              <a:ext uri="{FF2B5EF4-FFF2-40B4-BE49-F238E27FC236}">
                <a16:creationId xmlns:a16="http://schemas.microsoft.com/office/drawing/2014/main" id="{20C23311-F278-E559-456D-AB71272B3C3F}"/>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4" name="מציין מיקום של כותרת תחתונה 3">
            <a:extLst>
              <a:ext uri="{FF2B5EF4-FFF2-40B4-BE49-F238E27FC236}">
                <a16:creationId xmlns:a16="http://schemas.microsoft.com/office/drawing/2014/main" id="{6D46E8D2-08B8-1AFF-611B-A013FBB4A674}"/>
              </a:ext>
            </a:extLst>
          </p:cNvPr>
          <p:cNvSpPr>
            <a:spLocks noGrp="1"/>
          </p:cNvSpPr>
          <p:nvPr>
            <p:ph type="ftr" sz="quarter" idx="11"/>
          </p:nvPr>
        </p:nvSpPr>
        <p:spPr/>
        <p:txBody>
          <a:bodyPr/>
          <a:lstStyle/>
          <a:p>
            <a:endParaRPr lang="en-US"/>
          </a:p>
        </p:txBody>
      </p:sp>
      <p:sp>
        <p:nvSpPr>
          <p:cNvPr id="5" name="מציין מיקום של מספר שקופית 4">
            <a:extLst>
              <a:ext uri="{FF2B5EF4-FFF2-40B4-BE49-F238E27FC236}">
                <a16:creationId xmlns:a16="http://schemas.microsoft.com/office/drawing/2014/main" id="{018FFEBD-FDEB-F15D-B408-ED3399180120}"/>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19431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C7164B1-F930-2B29-F9F4-B94E65E17BF6}"/>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3" name="מציין מיקום של כותרת תחתונה 2">
            <a:extLst>
              <a:ext uri="{FF2B5EF4-FFF2-40B4-BE49-F238E27FC236}">
                <a16:creationId xmlns:a16="http://schemas.microsoft.com/office/drawing/2014/main" id="{931C9D55-7D45-5A86-6AEF-D777BFC4FEB4}"/>
              </a:ext>
            </a:extLst>
          </p:cNvPr>
          <p:cNvSpPr>
            <a:spLocks noGrp="1"/>
          </p:cNvSpPr>
          <p:nvPr>
            <p:ph type="ftr" sz="quarter" idx="11"/>
          </p:nvPr>
        </p:nvSpPr>
        <p:spPr/>
        <p:txBody>
          <a:bodyPr/>
          <a:lstStyle/>
          <a:p>
            <a:endParaRPr lang="en-US"/>
          </a:p>
        </p:txBody>
      </p:sp>
      <p:sp>
        <p:nvSpPr>
          <p:cNvPr id="4" name="מציין מיקום של מספר שקופית 3">
            <a:extLst>
              <a:ext uri="{FF2B5EF4-FFF2-40B4-BE49-F238E27FC236}">
                <a16:creationId xmlns:a16="http://schemas.microsoft.com/office/drawing/2014/main" id="{62E6EBC2-2BFC-3139-1F2C-3F3E0C65115F}"/>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202524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BEB0CD-C818-A2A6-54A8-B88E8F3152A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a:p>
        </p:txBody>
      </p:sp>
      <p:sp>
        <p:nvSpPr>
          <p:cNvPr id="3" name="מציין מיקום תוכן 2">
            <a:extLst>
              <a:ext uri="{FF2B5EF4-FFF2-40B4-BE49-F238E27FC236}">
                <a16:creationId xmlns:a16="http://schemas.microsoft.com/office/drawing/2014/main" id="{E30AF579-0A64-5753-58B2-294395D739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טקסט 3">
            <a:extLst>
              <a:ext uri="{FF2B5EF4-FFF2-40B4-BE49-F238E27FC236}">
                <a16:creationId xmlns:a16="http://schemas.microsoft.com/office/drawing/2014/main" id="{8FEB307E-A086-E6F7-B9A0-7210EF6597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9CAC703-DA7B-F804-D506-BE3F9CEF869D}"/>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6" name="מציין מיקום של כותרת תחתונה 5">
            <a:extLst>
              <a:ext uri="{FF2B5EF4-FFF2-40B4-BE49-F238E27FC236}">
                <a16:creationId xmlns:a16="http://schemas.microsoft.com/office/drawing/2014/main" id="{777ADB2C-DE6E-2060-D466-9E03741EE671}"/>
              </a:ext>
            </a:extLst>
          </p:cNvPr>
          <p:cNvSpPr>
            <a:spLocks noGrp="1"/>
          </p:cNvSpPr>
          <p:nvPr>
            <p:ph type="ftr" sz="quarter" idx="11"/>
          </p:nvPr>
        </p:nvSpPr>
        <p:spPr/>
        <p:txBody>
          <a:bodyPr/>
          <a:lstStyle/>
          <a:p>
            <a:endParaRPr lang="en-US"/>
          </a:p>
        </p:txBody>
      </p:sp>
      <p:sp>
        <p:nvSpPr>
          <p:cNvPr id="7" name="מציין מיקום של מספר שקופית 6">
            <a:extLst>
              <a:ext uri="{FF2B5EF4-FFF2-40B4-BE49-F238E27FC236}">
                <a16:creationId xmlns:a16="http://schemas.microsoft.com/office/drawing/2014/main" id="{96356AB0-3039-889E-CEF2-261FDA42613D}"/>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2432192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0EA0B8-60E9-6CB5-A0DD-5AC60E03300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endParaRPr lang="en-US"/>
          </a:p>
        </p:txBody>
      </p:sp>
      <p:sp>
        <p:nvSpPr>
          <p:cNvPr id="3" name="מציין מיקום של תמונה 2">
            <a:extLst>
              <a:ext uri="{FF2B5EF4-FFF2-40B4-BE49-F238E27FC236}">
                <a16:creationId xmlns:a16="http://schemas.microsoft.com/office/drawing/2014/main" id="{6D347C24-61F4-B3D3-C1E8-558F6370EA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מציין מיקום טקסט 3">
            <a:extLst>
              <a:ext uri="{FF2B5EF4-FFF2-40B4-BE49-F238E27FC236}">
                <a16:creationId xmlns:a16="http://schemas.microsoft.com/office/drawing/2014/main" id="{C5335401-0744-97BC-0A49-72CA24FAE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BAE4091-B2CC-CB3B-90AF-88ADC83DEFD0}"/>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6" name="מציין מיקום של כותרת תחתונה 5">
            <a:extLst>
              <a:ext uri="{FF2B5EF4-FFF2-40B4-BE49-F238E27FC236}">
                <a16:creationId xmlns:a16="http://schemas.microsoft.com/office/drawing/2014/main" id="{1A655F7C-915B-AC1B-8A6B-F3495485BA8C}"/>
              </a:ext>
            </a:extLst>
          </p:cNvPr>
          <p:cNvSpPr>
            <a:spLocks noGrp="1"/>
          </p:cNvSpPr>
          <p:nvPr>
            <p:ph type="ftr" sz="quarter" idx="11"/>
          </p:nvPr>
        </p:nvSpPr>
        <p:spPr/>
        <p:txBody>
          <a:bodyPr/>
          <a:lstStyle/>
          <a:p>
            <a:endParaRPr lang="en-US"/>
          </a:p>
        </p:txBody>
      </p:sp>
      <p:sp>
        <p:nvSpPr>
          <p:cNvPr id="7" name="מציין מיקום של מספר שקופית 6">
            <a:extLst>
              <a:ext uri="{FF2B5EF4-FFF2-40B4-BE49-F238E27FC236}">
                <a16:creationId xmlns:a16="http://schemas.microsoft.com/office/drawing/2014/main" id="{530CD0FC-2255-664D-950C-9E6BEAA5310A}"/>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295183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2BA3F0-0DF6-B01C-6222-108323D6AC9E}"/>
              </a:ext>
            </a:extLst>
          </p:cNvPr>
          <p:cNvSpPr>
            <a:spLocks noGrp="1"/>
          </p:cNvSpPr>
          <p:nvPr>
            <p:ph type="title"/>
          </p:nvPr>
        </p:nvSpPr>
        <p:spPr/>
        <p:txBody>
          <a:bodyPr/>
          <a:lstStyle/>
          <a:p>
            <a:r>
              <a:rPr lang="he-IL"/>
              <a:t>לחץ כדי לערוך סגנון כותרת של תבנית בסיס</a:t>
            </a:r>
            <a:endParaRPr lang="en-US"/>
          </a:p>
        </p:txBody>
      </p:sp>
      <p:sp>
        <p:nvSpPr>
          <p:cNvPr id="3" name="מציין מיקום של טקסט אנכי 2">
            <a:extLst>
              <a:ext uri="{FF2B5EF4-FFF2-40B4-BE49-F238E27FC236}">
                <a16:creationId xmlns:a16="http://schemas.microsoft.com/office/drawing/2014/main" id="{785DDC77-FC03-3BA3-8659-A7353F518C6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3">
            <a:extLst>
              <a:ext uri="{FF2B5EF4-FFF2-40B4-BE49-F238E27FC236}">
                <a16:creationId xmlns:a16="http://schemas.microsoft.com/office/drawing/2014/main" id="{44019348-0B70-0472-E6C2-B940BB0BFCAC}"/>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6DB079E2-4943-FBB3-92A2-425B8E576039}"/>
              </a:ext>
            </a:extLst>
          </p:cNvPr>
          <p:cNvSpPr>
            <a:spLocks noGrp="1"/>
          </p:cNvSpPr>
          <p:nvPr>
            <p:ph type="ftr" sz="quarter" idx="11"/>
          </p:nvPr>
        </p:nvSpPr>
        <p:spPr/>
        <p:txBody>
          <a:bodyPr/>
          <a:lstStyle/>
          <a:p>
            <a:endParaRPr lang="en-US"/>
          </a:p>
        </p:txBody>
      </p:sp>
      <p:sp>
        <p:nvSpPr>
          <p:cNvPr id="6" name="מציין מיקום של מספר שקופית 5">
            <a:extLst>
              <a:ext uri="{FF2B5EF4-FFF2-40B4-BE49-F238E27FC236}">
                <a16:creationId xmlns:a16="http://schemas.microsoft.com/office/drawing/2014/main" id="{A73F0491-4F2E-727A-BC14-71211E4655FC}"/>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182594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A85C11E-CDEC-1AEA-9C92-D640AF82F5E2}"/>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endParaRPr lang="en-US"/>
          </a:p>
        </p:txBody>
      </p:sp>
      <p:sp>
        <p:nvSpPr>
          <p:cNvPr id="3" name="מציין מיקום של טקסט אנכי 2">
            <a:extLst>
              <a:ext uri="{FF2B5EF4-FFF2-40B4-BE49-F238E27FC236}">
                <a16:creationId xmlns:a16="http://schemas.microsoft.com/office/drawing/2014/main" id="{ED539637-7234-9E29-1449-7CBEC8FC29D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3">
            <a:extLst>
              <a:ext uri="{FF2B5EF4-FFF2-40B4-BE49-F238E27FC236}">
                <a16:creationId xmlns:a16="http://schemas.microsoft.com/office/drawing/2014/main" id="{05F86C6B-12F2-5FDF-ADB6-B2CE662FD3C1}"/>
              </a:ext>
            </a:extLst>
          </p:cNvPr>
          <p:cNvSpPr>
            <a:spLocks noGrp="1"/>
          </p:cNvSpPr>
          <p:nvPr>
            <p:ph type="dt" sz="half" idx="10"/>
          </p:nvPr>
        </p:nvSpPr>
        <p:spPr/>
        <p:txBody>
          <a:body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68D09BA8-8015-7762-8B35-95B6E0B764F8}"/>
              </a:ext>
            </a:extLst>
          </p:cNvPr>
          <p:cNvSpPr>
            <a:spLocks noGrp="1"/>
          </p:cNvSpPr>
          <p:nvPr>
            <p:ph type="ftr" sz="quarter" idx="11"/>
          </p:nvPr>
        </p:nvSpPr>
        <p:spPr/>
        <p:txBody>
          <a:bodyPr/>
          <a:lstStyle/>
          <a:p>
            <a:endParaRPr lang="en-US"/>
          </a:p>
        </p:txBody>
      </p:sp>
      <p:sp>
        <p:nvSpPr>
          <p:cNvPr id="6" name="מציין מיקום של מספר שקופית 5">
            <a:extLst>
              <a:ext uri="{FF2B5EF4-FFF2-40B4-BE49-F238E27FC236}">
                <a16:creationId xmlns:a16="http://schemas.microsoft.com/office/drawing/2014/main" id="{9A7E620C-339A-2DDC-BD66-DC92155986A1}"/>
              </a:ext>
            </a:extLst>
          </p:cNvPr>
          <p:cNvSpPr>
            <a:spLocks noGrp="1"/>
          </p:cNvSpPr>
          <p:nvPr>
            <p:ph type="sldNum" sz="quarter" idx="12"/>
          </p:nvPr>
        </p:nvSpPr>
        <p:spPr/>
        <p:txBody>
          <a:bodyPr/>
          <a:lstStyle/>
          <a:p>
            <a:fld id="{CEB15428-6DC6-4585-992A-302363272CBC}" type="slidenum">
              <a:rPr lang="en-US" smtClean="0"/>
              <a:t>‹#›</a:t>
            </a:fld>
            <a:endParaRPr lang="en-US"/>
          </a:p>
        </p:txBody>
      </p:sp>
    </p:spTree>
    <p:extLst>
      <p:ext uri="{BB962C8B-B14F-4D97-AF65-F5344CB8AC3E}">
        <p14:creationId xmlns:p14="http://schemas.microsoft.com/office/powerpoint/2010/main" val="3655290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he" smtClean="0"/>
              <a:pPr rtl="0"/>
              <a:t>‹#›</a:t>
            </a:fld>
            <a:endParaRPr lang="he"/>
          </a:p>
        </p:txBody>
      </p:sp>
    </p:spTree>
    <p:extLst>
      <p:ext uri="{BB962C8B-B14F-4D97-AF65-F5344CB8AC3E}">
        <p14:creationId xmlns:p14="http://schemas.microsoft.com/office/powerpoint/2010/main" val="2779544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5AF73278-587C-E309-3C94-EDFEB7981EE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endParaRPr lang="en-US"/>
          </a:p>
        </p:txBody>
      </p:sp>
      <p:sp>
        <p:nvSpPr>
          <p:cNvPr id="3" name="מציין מיקום טקסט 2">
            <a:extLst>
              <a:ext uri="{FF2B5EF4-FFF2-40B4-BE49-F238E27FC236}">
                <a16:creationId xmlns:a16="http://schemas.microsoft.com/office/drawing/2014/main" id="{BE4BC2BF-EF96-FA18-5486-13DDD79E276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מציין מיקום של תאריך 3">
            <a:extLst>
              <a:ext uri="{FF2B5EF4-FFF2-40B4-BE49-F238E27FC236}">
                <a16:creationId xmlns:a16="http://schemas.microsoft.com/office/drawing/2014/main" id="{8A5B34F2-2498-A899-2BDD-1875905304B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A11E315-838A-49B2-93A4-C30C93B5FC4B}" type="datetimeFigureOut">
              <a:rPr lang="en-US" smtClean="0"/>
              <a:t>6/13/2023</a:t>
            </a:fld>
            <a:endParaRPr lang="en-US"/>
          </a:p>
        </p:txBody>
      </p:sp>
      <p:sp>
        <p:nvSpPr>
          <p:cNvPr id="5" name="מציין מיקום של כותרת תחתונה 4">
            <a:extLst>
              <a:ext uri="{FF2B5EF4-FFF2-40B4-BE49-F238E27FC236}">
                <a16:creationId xmlns:a16="http://schemas.microsoft.com/office/drawing/2014/main" id="{492C3F03-658D-F259-BA8F-63DC393DC5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מציין מיקום של מספר שקופית 5">
            <a:extLst>
              <a:ext uri="{FF2B5EF4-FFF2-40B4-BE49-F238E27FC236}">
                <a16:creationId xmlns:a16="http://schemas.microsoft.com/office/drawing/2014/main" id="{DC1EC296-1269-1112-F327-EBBC44BBA01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EB15428-6DC6-4585-992A-302363272CBC}" type="slidenum">
              <a:rPr lang="en-US" smtClean="0"/>
              <a:t>‹#›</a:t>
            </a:fld>
            <a:endParaRPr lang="en-US"/>
          </a:p>
        </p:txBody>
      </p:sp>
    </p:spTree>
    <p:extLst>
      <p:ext uri="{BB962C8B-B14F-4D97-AF65-F5344CB8AC3E}">
        <p14:creationId xmlns:p14="http://schemas.microsoft.com/office/powerpoint/2010/main" val="2860232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rishonlezion.gal-ed.co.il/Web/He/WarsVictims/Page/Default.aspx?ID=27209" TargetMode="External"/><Relationship Id="rId2" Type="http://schemas.openxmlformats.org/officeDocument/2006/relationships/hyperlink" Target="https://www.izkor.gov.il/%D7%91%D7%A6%D7%9C%D7%90%D7%9C%20%D7%9E%D7%A9%D7%A0%D7%94/en_d5765193f6f4422c1d8adb673d49c362" TargetMode="External"/><Relationship Id="rId1" Type="http://schemas.openxmlformats.org/officeDocument/2006/relationships/slideLayout" Target="../slideLayouts/slideLayout2.xml"/><Relationship Id="rId6" Type="http://schemas.openxmlformats.org/officeDocument/2006/relationships/hyperlink" Target="https://he.wikipedia.org/wiki/%D7%9E%D7%91%D7%A6%D7%A2_%D7%91%D7%A8%D7%95%D7%A9" TargetMode="External"/><Relationship Id="rId5" Type="http://schemas.openxmlformats.org/officeDocument/2006/relationships/hyperlink" Target="https://he.wikipedia.org/wiki/%D7%9E%D7%9C%D7%97%D7%9E%D7%AA_%D7%94%D7%A2%D7%A6%D7%9E%D7%90%D7%95%D7%AA" TargetMode="External"/><Relationship Id="rId4" Type="http://schemas.openxmlformats.org/officeDocument/2006/relationships/hyperlink" Target="https://moreshet-map.org.il/step-4/%D7%9E%D7%91%D7%A6%D7%A2-%D7%91%D7%A8%D7%95%D7%A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ההשפעות מלחמת העצמאות והקמת מדינת ישראל - יובל סיון">
            <a:extLst>
              <a:ext uri="{FF2B5EF4-FFF2-40B4-BE49-F238E27FC236}">
                <a16:creationId xmlns:a16="http://schemas.microsoft.com/office/drawing/2014/main" id="{D887197B-BBE8-4863-9130-E153922596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093"/>
          <a:stretch/>
        </p:blipFill>
        <p:spPr bwMode="auto">
          <a:xfrm>
            <a:off x="-73593" y="-36307"/>
            <a:ext cx="12265593" cy="7119563"/>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7"/>
          <p:cNvSpPr/>
          <p:nvPr/>
        </p:nvSpPr>
        <p:spPr>
          <a:xfrm>
            <a:off x="346096" y="1426734"/>
            <a:ext cx="7153491" cy="2114791"/>
          </a:xfrm>
          <a:prstGeom prst="rect">
            <a:avLst/>
          </a:prstGeom>
          <a:solidFill>
            <a:srgbClr val="FFFFFF">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p:cNvPicPr>
            <a:picLocks noChangeAspect="1"/>
          </p:cNvPicPr>
          <p:nvPr/>
        </p:nvPicPr>
        <p:blipFill>
          <a:blip r:embed="rId3" cstate="print">
            <a:duotone>
              <a:prstClr val="black"/>
              <a:srgbClr val="002060">
                <a:tint val="45000"/>
                <a:satMod val="400000"/>
              </a:srgbClr>
            </a:duotone>
            <a:extLst>
              <a:ext uri="{28A0092B-C50C-407E-A947-70E740481C1C}">
                <a14:useLocalDpi xmlns:a14="http://schemas.microsoft.com/office/drawing/2010/main" val="0"/>
              </a:ext>
            </a:extLst>
          </a:blip>
          <a:stretch>
            <a:fillRect/>
          </a:stretch>
        </p:blipFill>
        <p:spPr>
          <a:xfrm>
            <a:off x="1312682" y="-48259"/>
            <a:ext cx="1931460" cy="1213969"/>
          </a:xfrm>
          <a:prstGeom prst="rect">
            <a:avLst/>
          </a:prstGeom>
        </p:spPr>
      </p:pic>
      <p:pic>
        <p:nvPicPr>
          <p:cNvPr id="11" name="תמונה 10"/>
          <p:cNvPicPr>
            <a:picLocks noChangeAspect="1"/>
          </p:cNvPicPr>
          <p:nvPr/>
        </p:nvPicPr>
        <p:blipFill>
          <a:blip r:embed="rId4" cstate="print">
            <a:duotone>
              <a:prstClr val="black"/>
              <a:srgbClr val="002060">
                <a:tint val="45000"/>
                <a:satMod val="400000"/>
              </a:srgbClr>
            </a:duotone>
            <a:extLst>
              <a:ext uri="{28A0092B-C50C-407E-A947-70E740481C1C}">
                <a14:useLocalDpi xmlns:a14="http://schemas.microsoft.com/office/drawing/2010/main" val="0"/>
              </a:ext>
            </a:extLst>
          </a:blip>
          <a:stretch>
            <a:fillRect/>
          </a:stretch>
        </p:blipFill>
        <p:spPr>
          <a:xfrm>
            <a:off x="-75486" y="-283683"/>
            <a:ext cx="2172563" cy="1395531"/>
          </a:xfrm>
          <a:prstGeom prst="rect">
            <a:avLst/>
          </a:prstGeom>
        </p:spPr>
      </p:pic>
      <p:sp>
        <p:nvSpPr>
          <p:cNvPr id="2" name="מלבן 1"/>
          <p:cNvSpPr/>
          <p:nvPr/>
        </p:nvSpPr>
        <p:spPr>
          <a:xfrm>
            <a:off x="-318603" y="2446230"/>
            <a:ext cx="8482889" cy="1015663"/>
          </a:xfrm>
          <a:prstGeom prst="rect">
            <a:avLst/>
          </a:prstGeom>
        </p:spPr>
        <p:txBody>
          <a:bodyPr wrap="square">
            <a:spAutoFit/>
          </a:bodyPr>
          <a:lstStyle/>
          <a:p>
            <a:pPr algn="ctr"/>
            <a:r>
              <a:rPr lang="he-IL" sz="30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מיזם חינוכי לזכרם של בני ראשון לציון שנפלו במערכות ישראל</a:t>
            </a:r>
            <a:endParaRPr lang="he-IL" sz="32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endParaRPr>
          </a:p>
        </p:txBody>
      </p:sp>
      <p:sp>
        <p:nvSpPr>
          <p:cNvPr id="5" name="מלבן 4"/>
          <p:cNvSpPr/>
          <p:nvPr/>
        </p:nvSpPr>
        <p:spPr>
          <a:xfrm>
            <a:off x="2638459" y="1557117"/>
            <a:ext cx="2861681" cy="830997"/>
          </a:xfrm>
          <a:prstGeom prst="rect">
            <a:avLst/>
          </a:prstGeom>
        </p:spPr>
        <p:txBody>
          <a:bodyPr wrap="none">
            <a:spAutoFit/>
          </a:bodyPr>
          <a:lstStyle/>
          <a:p>
            <a:pPr algn="ctr"/>
            <a:r>
              <a:rPr lang="he-IL" sz="480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"דרך חייך"</a:t>
            </a:r>
            <a:endParaRPr lang="he-IL" sz="48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endParaRPr>
          </a:p>
        </p:txBody>
      </p:sp>
      <p:sp>
        <p:nvSpPr>
          <p:cNvPr id="15" name="מלבן 14">
            <a:extLst>
              <a:ext uri="{FF2B5EF4-FFF2-40B4-BE49-F238E27FC236}">
                <a16:creationId xmlns:a16="http://schemas.microsoft.com/office/drawing/2014/main" id="{7DDF133C-CB0A-4268-AFB8-AADF5C7C0B20}"/>
              </a:ext>
            </a:extLst>
          </p:cNvPr>
          <p:cNvSpPr/>
          <p:nvPr/>
        </p:nvSpPr>
        <p:spPr>
          <a:xfrm>
            <a:off x="177005" y="5793217"/>
            <a:ext cx="7063041" cy="1015664"/>
          </a:xfrm>
          <a:prstGeom prst="rect">
            <a:avLst/>
          </a:prstGeom>
          <a:solidFill>
            <a:srgbClr val="FFFFFF">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6" name="מלבן 15">
            <a:extLst>
              <a:ext uri="{FF2B5EF4-FFF2-40B4-BE49-F238E27FC236}">
                <a16:creationId xmlns:a16="http://schemas.microsoft.com/office/drawing/2014/main" id="{918BF3C2-15CA-4A71-87C6-02F6994DF31F}"/>
              </a:ext>
            </a:extLst>
          </p:cNvPr>
          <p:cNvSpPr/>
          <p:nvPr/>
        </p:nvSpPr>
        <p:spPr>
          <a:xfrm>
            <a:off x="4560971" y="5763885"/>
            <a:ext cx="3070059" cy="954107"/>
          </a:xfrm>
          <a:prstGeom prst="rect">
            <a:avLst/>
          </a:prstGeom>
        </p:spPr>
        <p:txBody>
          <a:bodyPr wrap="square">
            <a:spAutoFit/>
          </a:bodyPr>
          <a:lstStyle/>
          <a:p>
            <a:pPr algn="ctr"/>
            <a:r>
              <a:rPr lang="he-IL" sz="2800" b="1"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בית יד לבנים</a:t>
            </a:r>
          </a:p>
          <a:p>
            <a:pPr algn="ctr"/>
            <a:r>
              <a:rPr lang="he-IL" sz="2800" b="1"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ראשון לציון</a:t>
            </a:r>
          </a:p>
        </p:txBody>
      </p:sp>
      <p:sp>
        <p:nvSpPr>
          <p:cNvPr id="17" name="מלבן 16">
            <a:extLst>
              <a:ext uri="{FF2B5EF4-FFF2-40B4-BE49-F238E27FC236}">
                <a16:creationId xmlns:a16="http://schemas.microsoft.com/office/drawing/2014/main" id="{B5612687-94F3-4DCE-BB9B-44EE082E014F}"/>
              </a:ext>
            </a:extLst>
          </p:cNvPr>
          <p:cNvSpPr/>
          <p:nvPr/>
        </p:nvSpPr>
        <p:spPr>
          <a:xfrm>
            <a:off x="-1196624" y="5856217"/>
            <a:ext cx="7690031" cy="369332"/>
          </a:xfrm>
          <a:prstGeom prst="rect">
            <a:avLst/>
          </a:prstGeom>
        </p:spPr>
        <p:txBody>
          <a:bodyPr wrap="square">
            <a:spAutoFit/>
          </a:bodyPr>
          <a:lstStyle/>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שרה אשר- מנהלת אגף מורשת ישראל ובית יד לבנים</a:t>
            </a:r>
          </a:p>
        </p:txBody>
      </p:sp>
      <p:sp>
        <p:nvSpPr>
          <p:cNvPr id="19" name="מלבן 18">
            <a:extLst>
              <a:ext uri="{FF2B5EF4-FFF2-40B4-BE49-F238E27FC236}">
                <a16:creationId xmlns:a16="http://schemas.microsoft.com/office/drawing/2014/main" id="{E716D273-9898-4670-9870-E15F9BD15524}"/>
              </a:ext>
            </a:extLst>
          </p:cNvPr>
          <p:cNvSpPr/>
          <p:nvPr/>
        </p:nvSpPr>
        <p:spPr>
          <a:xfrm>
            <a:off x="-1036940" y="6188671"/>
            <a:ext cx="7903667" cy="646331"/>
          </a:xfrm>
          <a:prstGeom prst="rect">
            <a:avLst/>
          </a:prstGeom>
        </p:spPr>
        <p:txBody>
          <a:bodyPr wrap="square">
            <a:spAutoFit/>
          </a:bodyPr>
          <a:lstStyle/>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אחראית המיזם: מור אבן דנן- רכזת משפחות, </a:t>
            </a:r>
          </a:p>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חינוך והנצחה</a:t>
            </a:r>
          </a:p>
        </p:txBody>
      </p:sp>
    </p:spTree>
    <p:extLst>
      <p:ext uri="{BB962C8B-B14F-4D97-AF65-F5344CB8AC3E}">
        <p14:creationId xmlns:p14="http://schemas.microsoft.com/office/powerpoint/2010/main" val="1719041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8282"/>
            <a:ext cx="12192000" cy="494690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1E5B8B9F-420B-EFAA-36A4-AF85CCBB1D3A}"/>
              </a:ext>
            </a:extLst>
          </p:cNvPr>
          <p:cNvSpPr>
            <a:spLocks noGrp="1"/>
          </p:cNvSpPr>
          <p:nvPr>
            <p:ph type="ctrTitle"/>
          </p:nvPr>
        </p:nvSpPr>
        <p:spPr>
          <a:xfrm>
            <a:off x="-99387" y="2652837"/>
            <a:ext cx="10601325" cy="597886"/>
          </a:xfrm>
        </p:spPr>
        <p:txBody>
          <a:bodyPr>
            <a:noAutofit/>
          </a:bodyPr>
          <a:lstStyle/>
          <a:p>
            <a:r>
              <a:rPr lang="he-IL" b="1" i="0" u="none" strike="noStrike" dirty="0">
                <a:solidFill>
                  <a:schemeClr val="bg1"/>
                </a:solidFill>
                <a:effectLst/>
                <a:latin typeface="David" panose="020E0502060401010101" pitchFamily="34" charset="-79"/>
                <a:cs typeface="David" panose="020E0502060401010101" pitchFamily="34" charset="-79"/>
              </a:rPr>
              <a:t>טוראי</a:t>
            </a:r>
            <a:r>
              <a:rPr lang="he-IL" sz="8000" b="1" i="0" u="none" strike="noStrike" dirty="0">
                <a:solidFill>
                  <a:schemeClr val="bg1"/>
                </a:solidFill>
                <a:effectLst/>
                <a:latin typeface="David" panose="020E0502060401010101" pitchFamily="34" charset="-79"/>
                <a:cs typeface="David" panose="020E0502060401010101" pitchFamily="34" charset="-79"/>
              </a:rPr>
              <a:t> בצלאל משנ</a:t>
            </a:r>
            <a:r>
              <a:rPr lang="he-IL" sz="8000" b="1" dirty="0">
                <a:solidFill>
                  <a:schemeClr val="bg1"/>
                </a:solidFill>
                <a:latin typeface="David" panose="020E0502060401010101" pitchFamily="34" charset="-79"/>
                <a:cs typeface="David" panose="020E0502060401010101" pitchFamily="34" charset="-79"/>
              </a:rPr>
              <a:t>ה</a:t>
            </a:r>
            <a:endParaRPr lang="en-US" sz="8000" b="1" dirty="0">
              <a:solidFill>
                <a:schemeClr val="bg1"/>
              </a:solidFill>
              <a:latin typeface="David" panose="020E0502060401010101" pitchFamily="34" charset="-79"/>
              <a:cs typeface="David" panose="020E0502060401010101" pitchFamily="34" charset="-79"/>
            </a:endParaRPr>
          </a:p>
        </p:txBody>
      </p:sp>
      <p:sp>
        <p:nvSpPr>
          <p:cNvPr id="3" name="כותרת משנה 2">
            <a:extLst>
              <a:ext uri="{FF2B5EF4-FFF2-40B4-BE49-F238E27FC236}">
                <a16:creationId xmlns:a16="http://schemas.microsoft.com/office/drawing/2014/main" id="{7A04F06A-7438-DB79-503D-0DEDED7B4B05}"/>
              </a:ext>
            </a:extLst>
          </p:cNvPr>
          <p:cNvSpPr>
            <a:spLocks noGrp="1"/>
          </p:cNvSpPr>
          <p:nvPr>
            <p:ph type="subTitle" idx="1"/>
          </p:nvPr>
        </p:nvSpPr>
        <p:spPr>
          <a:xfrm>
            <a:off x="379078" y="4154522"/>
            <a:ext cx="10601325" cy="1144884"/>
          </a:xfrm>
        </p:spPr>
        <p:txBody>
          <a:bodyPr>
            <a:noAutofit/>
          </a:bodyPr>
          <a:lstStyle/>
          <a:p>
            <a:pPr>
              <a:spcBef>
                <a:spcPts val="0"/>
              </a:spcBef>
              <a:spcAft>
                <a:spcPts val="600"/>
              </a:spcAft>
            </a:pPr>
            <a:r>
              <a:rPr lang="he-IL" sz="3200" b="1" dirty="0">
                <a:solidFill>
                  <a:schemeClr val="bg1"/>
                </a:solidFill>
                <a:latin typeface="David" panose="020E0502060401010101" pitchFamily="34" charset="-79"/>
                <a:cs typeface="David" panose="020E0502060401010101" pitchFamily="34" charset="-79"/>
              </a:rPr>
              <a:t>נולד בשנת תרע"ד 1914,</a:t>
            </a:r>
          </a:p>
          <a:p>
            <a:pPr>
              <a:spcBef>
                <a:spcPts val="0"/>
              </a:spcBef>
              <a:spcAft>
                <a:spcPts val="600"/>
              </a:spcAft>
            </a:pPr>
            <a:r>
              <a:rPr lang="he-IL" sz="3200" b="1" dirty="0">
                <a:solidFill>
                  <a:schemeClr val="bg1"/>
                </a:solidFill>
                <a:latin typeface="David" panose="020E0502060401010101" pitchFamily="34" charset="-79"/>
                <a:cs typeface="David" panose="020E0502060401010101" pitchFamily="34" charset="-79"/>
              </a:rPr>
              <a:t>נפל ביום ג' בתמוז תש"ח 10.07.1948,</a:t>
            </a:r>
          </a:p>
          <a:p>
            <a:pPr>
              <a:spcBef>
                <a:spcPts val="0"/>
              </a:spcBef>
              <a:spcAft>
                <a:spcPts val="600"/>
              </a:spcAft>
            </a:pPr>
            <a:r>
              <a:rPr lang="he-IL" sz="3200" b="1" dirty="0">
                <a:solidFill>
                  <a:schemeClr val="bg1"/>
                </a:solidFill>
                <a:latin typeface="David" panose="020E0502060401010101" pitchFamily="34" charset="-79"/>
                <a:cs typeface="David" panose="020E0502060401010101" pitchFamily="34" charset="-79"/>
              </a:rPr>
              <a:t>במלחמת העצמאות </a:t>
            </a:r>
            <a:endParaRPr lang="en-US" sz="3200" b="1" dirty="0">
              <a:solidFill>
                <a:schemeClr val="bg1"/>
              </a:solidFill>
              <a:latin typeface="David" panose="020E0502060401010101" pitchFamily="34" charset="-79"/>
              <a:cs typeface="David" panose="020E0502060401010101" pitchFamily="34" charset="-79"/>
            </a:endParaRPr>
          </a:p>
        </p:txBody>
      </p:sp>
      <p:cxnSp>
        <p:nvCxnSpPr>
          <p:cNvPr id="36" name="Straight Connector 35">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בצלאל משנה">
            <a:extLst>
              <a:ext uri="{FF2B5EF4-FFF2-40B4-BE49-F238E27FC236}">
                <a16:creationId xmlns:a16="http://schemas.microsoft.com/office/drawing/2014/main" id="{43253D83-6FA3-807D-ECB1-55E85540FC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 r="-1"/>
          <a:stretch/>
        </p:blipFill>
        <p:spPr bwMode="auto">
          <a:xfrm>
            <a:off x="9192421" y="1811833"/>
            <a:ext cx="2167725" cy="2799749"/>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989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4947861" y="389624"/>
            <a:ext cx="2783958"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ילדותו</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6339840" y="2144777"/>
            <a:ext cx="5069079" cy="4403183"/>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בצלאל נולד בשנת 1914 בעיר </a:t>
            </a:r>
            <a:r>
              <a:rPr lang="he-IL" sz="3200" dirty="0" err="1">
                <a:latin typeface="David" panose="020E0502060401010101" pitchFamily="34" charset="-79"/>
                <a:cs typeface="David" panose="020E0502060401010101" pitchFamily="34" charset="-79"/>
              </a:rPr>
              <a:t>וישניביץ</a:t>
            </a:r>
            <a:r>
              <a:rPr lang="he-IL" sz="3200" dirty="0">
                <a:latin typeface="David" panose="020E0502060401010101" pitchFamily="34" charset="-79"/>
                <a:cs typeface="David" panose="020E0502060401010101" pitchFamily="34" charset="-79"/>
              </a:rPr>
              <a:t> בפולין להורים יצחק וחוה.</a:t>
            </a: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בצלאל החל את לימודיו בחדר ולאחר מכן למד בבית הספר העברי תרבות. הוא התייתם מאביו בגיל צעיר ונאלץ לעזור לאמו בפרנסת הבית.</a:t>
            </a:r>
          </a:p>
          <a:p>
            <a:pPr marL="0" indent="0">
              <a:buNone/>
            </a:pPr>
            <a:endParaRPr lang="en-US" sz="2200" dirty="0">
              <a:latin typeface="David" panose="020E0502060401010101" pitchFamily="34" charset="-79"/>
              <a:cs typeface="David" panose="020E0502060401010101" pitchFamily="34" charset="-79"/>
            </a:endParaRPr>
          </a:p>
        </p:txBody>
      </p:sp>
      <p:pic>
        <p:nvPicPr>
          <p:cNvPr id="1026" name="Picture 2">
            <a:extLst>
              <a:ext uri="{FF2B5EF4-FFF2-40B4-BE49-F238E27FC236}">
                <a16:creationId xmlns:a16="http://schemas.microsoft.com/office/drawing/2014/main" id="{BC5BD179-C2ED-69E4-7C41-8CC285BC4E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38" t="3" r="1738" b="-4"/>
          <a:stretch/>
        </p:blipFill>
        <p:spPr bwMode="auto">
          <a:xfrm>
            <a:off x="327850" y="2394560"/>
            <a:ext cx="4790060" cy="3784067"/>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CD6A6822-186E-6D6F-D90B-E70D4D554FD5}"/>
              </a:ext>
            </a:extLst>
          </p:cNvPr>
          <p:cNvSpPr txBox="1"/>
          <p:nvPr/>
        </p:nvSpPr>
        <p:spPr>
          <a:xfrm>
            <a:off x="790826" y="6210536"/>
            <a:ext cx="3058160"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סגל המורים בבית הספר "תרבות"</a:t>
            </a:r>
            <a:endParaRPr lang="en-US"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8805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4220630" y="2027937"/>
            <a:ext cx="7698652" cy="3900106"/>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בצלאל היה פעיל בתנועת "החלוץ הצעיר" הכוללת הכשרה חקלאית, צבאית ולמידת מקצועות מגוונים אחרים שיזרו ליישוב היהודי באותה העת בארץ. </a:t>
            </a: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התנועה נתמכה על ידי ארגון בית"ר (ברית יוסף </a:t>
            </a:r>
            <a:r>
              <a:rPr lang="he-IL" sz="3200" dirty="0" err="1">
                <a:latin typeface="David" panose="020E0502060401010101" pitchFamily="34" charset="-79"/>
                <a:cs typeface="David" panose="020E0502060401010101" pitchFamily="34" charset="-79"/>
              </a:rPr>
              <a:t>תרומפלדור</a:t>
            </a:r>
            <a:r>
              <a:rPr lang="he-IL" sz="3200" dirty="0">
                <a:latin typeface="David" panose="020E0502060401010101" pitchFamily="34" charset="-79"/>
                <a:cs typeface="David" panose="020E0502060401010101" pitchFamily="34" charset="-79"/>
              </a:rPr>
              <a:t>) אשר בשנות ה-30 של המאה ה-20 חוותה גדילה גדולה בפולין בפרט ובאירופה בכלל.</a:t>
            </a:r>
            <a:endParaRPr lang="en-US" sz="3200" dirty="0">
              <a:latin typeface="David" panose="020E0502060401010101" pitchFamily="34" charset="-79"/>
              <a:cs typeface="David" panose="020E0502060401010101" pitchFamily="34" charset="-79"/>
            </a:endParaRPr>
          </a:p>
          <a:p>
            <a:pPr marL="0" indent="0">
              <a:buNone/>
            </a:pPr>
            <a:endParaRPr lang="en-US" sz="22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9D33A91A-F942-BF3C-62B7-410AE15F99A5}"/>
              </a:ext>
            </a:extLst>
          </p:cNvPr>
          <p:cNvPicPr>
            <a:picLocks noChangeAspect="1"/>
          </p:cNvPicPr>
          <p:nvPr/>
        </p:nvPicPr>
        <p:blipFill>
          <a:blip r:embed="rId2"/>
          <a:stretch>
            <a:fillRect/>
          </a:stretch>
        </p:blipFill>
        <p:spPr>
          <a:xfrm>
            <a:off x="132375" y="181913"/>
            <a:ext cx="1848006" cy="2348636"/>
          </a:xfrm>
          <a:prstGeom prst="rect">
            <a:avLst/>
          </a:prstGeom>
          <a:effectLst>
            <a:outerShdw blurRad="50800" dist="38100" dir="2700000" sx="101000" sy="101000" algn="tl" rotWithShape="0">
              <a:prstClr val="black">
                <a:alpha val="40000"/>
              </a:prstClr>
            </a:outerShdw>
          </a:effectLst>
        </p:spPr>
      </p:pic>
      <p:sp>
        <p:nvSpPr>
          <p:cNvPr id="8" name="כותרת 1">
            <a:extLst>
              <a:ext uri="{FF2B5EF4-FFF2-40B4-BE49-F238E27FC236}">
                <a16:creationId xmlns:a16="http://schemas.microsoft.com/office/drawing/2014/main" id="{31DB98D8-1C02-4030-AD97-63C924FFCE06}"/>
              </a:ext>
            </a:extLst>
          </p:cNvPr>
          <p:cNvSpPr txBox="1">
            <a:spLocks/>
          </p:cNvSpPr>
          <p:nvPr/>
        </p:nvSpPr>
        <p:spPr>
          <a:xfrm>
            <a:off x="4947861" y="389624"/>
            <a:ext cx="2783958"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6600" b="1">
                <a:solidFill>
                  <a:schemeClr val="bg1"/>
                </a:solidFill>
                <a:latin typeface="David" panose="020E0502060401010101" pitchFamily="34" charset="-79"/>
                <a:cs typeface="David" panose="020E0502060401010101" pitchFamily="34" charset="-79"/>
              </a:rPr>
              <a:t>ילדותו</a:t>
            </a:r>
            <a:endParaRPr lang="en-US" sz="6600" b="1" dirty="0">
              <a:solidFill>
                <a:schemeClr val="bg1"/>
              </a:solidFill>
              <a:latin typeface="David" panose="020E0502060401010101" pitchFamily="34" charset="-79"/>
              <a:cs typeface="David" panose="020E0502060401010101" pitchFamily="34" charset="-79"/>
            </a:endParaRPr>
          </a:p>
        </p:txBody>
      </p:sp>
      <p:pic>
        <p:nvPicPr>
          <p:cNvPr id="11" name="תמונה 10">
            <a:extLst>
              <a:ext uri="{FF2B5EF4-FFF2-40B4-BE49-F238E27FC236}">
                <a16:creationId xmlns:a16="http://schemas.microsoft.com/office/drawing/2014/main" id="{BF51BB28-AA4E-4036-A027-78369056D772}"/>
              </a:ext>
            </a:extLst>
          </p:cNvPr>
          <p:cNvPicPr>
            <a:picLocks noChangeAspect="1"/>
          </p:cNvPicPr>
          <p:nvPr/>
        </p:nvPicPr>
        <p:blipFill rotWithShape="1">
          <a:blip r:embed="rId3"/>
          <a:srcRect t="725" r="2144"/>
          <a:stretch/>
        </p:blipFill>
        <p:spPr>
          <a:xfrm>
            <a:off x="324947" y="3312376"/>
            <a:ext cx="3895683" cy="3080646"/>
          </a:xfrm>
          <a:prstGeom prst="rect">
            <a:avLst/>
          </a:prstGeom>
          <a:effectLst>
            <a:outerShdw blurRad="50800" dist="38100" dir="2700000" sx="101000" sy="101000" algn="tl" rotWithShape="0">
              <a:prstClr val="black">
                <a:alpha val="40000"/>
              </a:prstClr>
            </a:outerShdw>
          </a:effectLst>
        </p:spPr>
      </p:pic>
    </p:spTree>
    <p:extLst>
      <p:ext uri="{BB962C8B-B14F-4D97-AF65-F5344CB8AC3E}">
        <p14:creationId xmlns:p14="http://schemas.microsoft.com/office/powerpoint/2010/main" val="3957459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2422967" y="1955823"/>
            <a:ext cx="9155591" cy="1911096"/>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בצלאל הגיע לארץ באוניית המעפילים "קולורדו" בשנת 1939 והתיישב בקיבוץ "רמת רחל" הממוקם בסמוך לירושלים.</a:t>
            </a:r>
            <a:endParaRPr lang="en-US" sz="3200" dirty="0">
              <a:latin typeface="David" panose="020E0502060401010101" pitchFamily="34" charset="-79"/>
              <a:cs typeface="David" panose="020E0502060401010101" pitchFamily="34" charset="-79"/>
            </a:endParaRPr>
          </a:p>
        </p:txBody>
      </p:sp>
      <p:pic>
        <p:nvPicPr>
          <p:cNvPr id="3074" name="Picture 2">
            <a:extLst>
              <a:ext uri="{FF2B5EF4-FFF2-40B4-BE49-F238E27FC236}">
                <a16:creationId xmlns:a16="http://schemas.microsoft.com/office/drawing/2014/main" id="{983413A3-44FD-7462-7682-D2E282CAC8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 t="366" r="1513" b="1621"/>
          <a:stretch/>
        </p:blipFill>
        <p:spPr bwMode="auto">
          <a:xfrm>
            <a:off x="7416999" y="3768096"/>
            <a:ext cx="4161559" cy="2700280"/>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10DFF9D7-1A18-A2C1-5BA5-495413D8EE5A}"/>
              </a:ext>
            </a:extLst>
          </p:cNvPr>
          <p:cNvSpPr txBox="1"/>
          <p:nvPr/>
        </p:nvSpPr>
        <p:spPr>
          <a:xfrm>
            <a:off x="7053639" y="6509299"/>
            <a:ext cx="4008718"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אוניית המעפילים "קולורדו"</a:t>
            </a:r>
            <a:endParaRPr lang="en-US" sz="1400" dirty="0">
              <a:latin typeface="David" panose="020E0502060401010101" pitchFamily="34" charset="-79"/>
              <a:cs typeface="David" panose="020E0502060401010101" pitchFamily="34" charset="-79"/>
            </a:endParaRPr>
          </a:p>
        </p:txBody>
      </p:sp>
      <p:pic>
        <p:nvPicPr>
          <p:cNvPr id="2050" name="Picture 2" descr="קיבוץ רמת רחל - רמת רחל - עמדת טעינת רב קו | איזי">
            <a:extLst>
              <a:ext uri="{FF2B5EF4-FFF2-40B4-BE49-F238E27FC236}">
                <a16:creationId xmlns:a16="http://schemas.microsoft.com/office/drawing/2014/main" id="{C2FCD517-D803-FC18-39FB-18E005EF1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7" y="3429000"/>
            <a:ext cx="3049600" cy="3049600"/>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480AB478-7FB4-0B03-9414-308A56108A32}"/>
              </a:ext>
            </a:extLst>
          </p:cNvPr>
          <p:cNvSpPr txBox="1"/>
          <p:nvPr/>
        </p:nvSpPr>
        <p:spPr>
          <a:xfrm>
            <a:off x="-739225" y="6478114"/>
            <a:ext cx="3043518"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מיקומו של קיבוץ "רמת רחל"</a:t>
            </a:r>
            <a:endParaRPr lang="en-US" sz="1400" dirty="0">
              <a:latin typeface="David" panose="020E0502060401010101" pitchFamily="34" charset="-79"/>
              <a:cs typeface="David" panose="020E0502060401010101" pitchFamily="34" charset="-79"/>
            </a:endParaRPr>
          </a:p>
        </p:txBody>
      </p:sp>
      <p:sp>
        <p:nvSpPr>
          <p:cNvPr id="10" name="כותרת 1">
            <a:extLst>
              <a:ext uri="{FF2B5EF4-FFF2-40B4-BE49-F238E27FC236}">
                <a16:creationId xmlns:a16="http://schemas.microsoft.com/office/drawing/2014/main" id="{58B333CE-FA22-4AB8-8E0A-D8A49DE864E2}"/>
              </a:ext>
            </a:extLst>
          </p:cNvPr>
          <p:cNvSpPr txBox="1">
            <a:spLocks/>
          </p:cNvSpPr>
          <p:nvPr/>
        </p:nvSpPr>
        <p:spPr>
          <a:xfrm>
            <a:off x="4947861" y="389624"/>
            <a:ext cx="2783958"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6600" b="1" dirty="0">
                <a:solidFill>
                  <a:schemeClr val="bg1"/>
                </a:solidFill>
                <a:latin typeface="David" panose="020E0502060401010101" pitchFamily="34" charset="-79"/>
                <a:cs typeface="David" panose="020E0502060401010101" pitchFamily="34" charset="-79"/>
              </a:rPr>
              <a:t>נעוריו</a:t>
            </a:r>
            <a:endParaRPr lang="en-US" sz="6600" b="1" dirty="0">
              <a:solidFill>
                <a:schemeClr val="bg1"/>
              </a:solidFill>
              <a:latin typeface="David" panose="020E0502060401010101" pitchFamily="34" charset="-79"/>
              <a:cs typeface="David" panose="020E0502060401010101" pitchFamily="34" charset="-79"/>
            </a:endParaRPr>
          </a:p>
        </p:txBody>
      </p:sp>
      <p:pic>
        <p:nvPicPr>
          <p:cNvPr id="8" name="תמונה 7">
            <a:extLst>
              <a:ext uri="{FF2B5EF4-FFF2-40B4-BE49-F238E27FC236}">
                <a16:creationId xmlns:a16="http://schemas.microsoft.com/office/drawing/2014/main" id="{C4EDEF9D-3885-414A-AFEF-91AF319BD22C}"/>
              </a:ext>
            </a:extLst>
          </p:cNvPr>
          <p:cNvPicPr>
            <a:picLocks noChangeAspect="1"/>
          </p:cNvPicPr>
          <p:nvPr/>
        </p:nvPicPr>
        <p:blipFill>
          <a:blip r:embed="rId4"/>
          <a:stretch>
            <a:fillRect/>
          </a:stretch>
        </p:blipFill>
        <p:spPr>
          <a:xfrm>
            <a:off x="3657020" y="3753372"/>
            <a:ext cx="3343742" cy="2715004"/>
          </a:xfrm>
          <a:prstGeom prst="rect">
            <a:avLst/>
          </a:prstGeom>
        </p:spPr>
      </p:pic>
    </p:spTree>
    <p:extLst>
      <p:ext uri="{BB962C8B-B14F-4D97-AF65-F5344CB8AC3E}">
        <p14:creationId xmlns:p14="http://schemas.microsoft.com/office/powerpoint/2010/main" val="712422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2090121" y="378612"/>
            <a:ext cx="7583734" cy="1325563"/>
          </a:xfrm>
        </p:spPr>
        <p:txBody>
          <a:bodyPr>
            <a:noAutofit/>
          </a:bodyPr>
          <a:lstStyle/>
          <a:p>
            <a:r>
              <a:rPr lang="he-IL" sz="6600" b="1" dirty="0">
                <a:solidFill>
                  <a:schemeClr val="bg1"/>
                </a:solidFill>
                <a:latin typeface="David" panose="020E0502060401010101" pitchFamily="34" charset="-79"/>
                <a:cs typeface="David" panose="020E0502060401010101" pitchFamily="34" charset="-79"/>
              </a:rPr>
              <a:t>השירות בצבא הבריטי</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6769356" y="2276856"/>
            <a:ext cx="4795455" cy="4103624"/>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בשנת 1942 התגייס בצלאל לחיל התותחנים של צבא בריטניה בזמן מלחמת העולם השנייה. הוא היה שותף בקרבות רבים מאיטליה ועד מצרים ומנע ביחד עם לוחמים רבים אחרים את כיבוש גרמניה על ארץ ישראל.</a:t>
            </a:r>
            <a:endParaRPr lang="en-US" sz="3200" dirty="0">
              <a:latin typeface="David" panose="020E0502060401010101" pitchFamily="34" charset="-79"/>
              <a:cs typeface="David" panose="020E0502060401010101" pitchFamily="34" charset="-79"/>
            </a:endParaRPr>
          </a:p>
        </p:txBody>
      </p:sp>
      <p:sp>
        <p:nvSpPr>
          <p:cNvPr id="4" name="תיבת טקסט 3">
            <a:extLst>
              <a:ext uri="{FF2B5EF4-FFF2-40B4-BE49-F238E27FC236}">
                <a16:creationId xmlns:a16="http://schemas.microsoft.com/office/drawing/2014/main" id="{10DFF9D7-1A18-A2C1-5BA5-495413D8EE5A}"/>
              </a:ext>
            </a:extLst>
          </p:cNvPr>
          <p:cNvSpPr txBox="1"/>
          <p:nvPr/>
        </p:nvSpPr>
        <p:spPr>
          <a:xfrm>
            <a:off x="2910653" y="3893874"/>
            <a:ext cx="3387783"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תעודת הזכות לענידת אות ההתנדבות</a:t>
            </a:r>
            <a:endParaRPr lang="en-US" sz="14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25AA34AF-9371-D5FF-3232-6AFEF18CC7BC}"/>
              </a:ext>
            </a:extLst>
          </p:cNvPr>
          <p:cNvPicPr>
            <a:picLocks noChangeAspect="1"/>
          </p:cNvPicPr>
          <p:nvPr/>
        </p:nvPicPr>
        <p:blipFill>
          <a:blip r:embed="rId2"/>
          <a:stretch>
            <a:fillRect/>
          </a:stretch>
        </p:blipFill>
        <p:spPr>
          <a:xfrm>
            <a:off x="743121" y="2048934"/>
            <a:ext cx="2055052" cy="2897970"/>
          </a:xfrm>
          <a:prstGeom prst="rect">
            <a:avLst/>
          </a:prstGeom>
          <a:effectLst>
            <a:outerShdw blurRad="50800" dist="38100" dir="2700000" sx="101000" sy="101000" algn="tl" rotWithShape="0">
              <a:prstClr val="black">
                <a:alpha val="40000"/>
              </a:prstClr>
            </a:outerShdw>
          </a:effectLst>
        </p:spPr>
      </p:pic>
      <p:pic>
        <p:nvPicPr>
          <p:cNvPr id="8" name="תמונה 7">
            <a:extLst>
              <a:ext uri="{FF2B5EF4-FFF2-40B4-BE49-F238E27FC236}">
                <a16:creationId xmlns:a16="http://schemas.microsoft.com/office/drawing/2014/main" id="{E6AF808C-0FAD-4E47-F192-DE8D4656FD84}"/>
              </a:ext>
            </a:extLst>
          </p:cNvPr>
          <p:cNvPicPr>
            <a:picLocks noChangeAspect="1"/>
          </p:cNvPicPr>
          <p:nvPr/>
        </p:nvPicPr>
        <p:blipFill>
          <a:blip r:embed="rId3"/>
          <a:stretch>
            <a:fillRect/>
          </a:stretch>
        </p:blipFill>
        <p:spPr>
          <a:xfrm>
            <a:off x="3770066" y="4257548"/>
            <a:ext cx="2793759" cy="2016415"/>
          </a:xfrm>
          <a:prstGeom prst="rect">
            <a:avLst/>
          </a:prstGeom>
          <a:effectLst>
            <a:outerShdw blurRad="50800" dist="38100" dir="2700000" sx="101000" sy="101000" algn="tl" rotWithShape="0">
              <a:prstClr val="black">
                <a:alpha val="40000"/>
              </a:prstClr>
            </a:outerShdw>
          </a:effectLst>
        </p:spPr>
      </p:pic>
      <p:pic>
        <p:nvPicPr>
          <p:cNvPr id="9" name="תמונה 8">
            <a:extLst>
              <a:ext uri="{FF2B5EF4-FFF2-40B4-BE49-F238E27FC236}">
                <a16:creationId xmlns:a16="http://schemas.microsoft.com/office/drawing/2014/main" id="{9FB7EA11-678E-675A-96E8-D06A73ECE687}"/>
              </a:ext>
            </a:extLst>
          </p:cNvPr>
          <p:cNvPicPr>
            <a:picLocks noChangeAspect="1"/>
          </p:cNvPicPr>
          <p:nvPr/>
        </p:nvPicPr>
        <p:blipFill>
          <a:blip r:embed="rId4"/>
          <a:stretch>
            <a:fillRect/>
          </a:stretch>
        </p:blipFill>
        <p:spPr>
          <a:xfrm>
            <a:off x="428333" y="5424512"/>
            <a:ext cx="2878172" cy="768234"/>
          </a:xfrm>
          <a:prstGeom prst="rect">
            <a:avLst/>
          </a:prstGeom>
          <a:effectLst>
            <a:outerShdw blurRad="50800" dist="38100" dir="2700000" sx="101000" sy="101000" algn="tl" rotWithShape="0">
              <a:prstClr val="black">
                <a:alpha val="40000"/>
              </a:prstClr>
            </a:outerShdw>
          </a:effectLst>
        </p:spPr>
      </p:pic>
      <p:pic>
        <p:nvPicPr>
          <p:cNvPr id="10" name="תמונה 9">
            <a:extLst>
              <a:ext uri="{FF2B5EF4-FFF2-40B4-BE49-F238E27FC236}">
                <a16:creationId xmlns:a16="http://schemas.microsoft.com/office/drawing/2014/main" id="{1CF786A9-60D5-891B-B66C-53A6CFFBB3C2}"/>
              </a:ext>
            </a:extLst>
          </p:cNvPr>
          <p:cNvPicPr>
            <a:picLocks noChangeAspect="1"/>
          </p:cNvPicPr>
          <p:nvPr/>
        </p:nvPicPr>
        <p:blipFill>
          <a:blip r:embed="rId5"/>
          <a:stretch>
            <a:fillRect/>
          </a:stretch>
        </p:blipFill>
        <p:spPr>
          <a:xfrm>
            <a:off x="3435265" y="2057082"/>
            <a:ext cx="3176765" cy="1848045"/>
          </a:xfrm>
          <a:prstGeom prst="rect">
            <a:avLst/>
          </a:prstGeom>
          <a:effectLst>
            <a:outerShdw blurRad="50800" dist="38100" dir="2700000" sx="101000" sy="101000" algn="tl" rotWithShape="0">
              <a:prstClr val="black">
                <a:alpha val="40000"/>
              </a:prstClr>
            </a:outerShdw>
          </a:effectLst>
        </p:spPr>
      </p:pic>
      <p:sp>
        <p:nvSpPr>
          <p:cNvPr id="13" name="תיבת טקסט 12">
            <a:extLst>
              <a:ext uri="{FF2B5EF4-FFF2-40B4-BE49-F238E27FC236}">
                <a16:creationId xmlns:a16="http://schemas.microsoft.com/office/drawing/2014/main" id="{C5543A63-7A7F-EB10-5292-1F28E715FD93}"/>
              </a:ext>
            </a:extLst>
          </p:cNvPr>
          <p:cNvSpPr txBox="1"/>
          <p:nvPr/>
        </p:nvSpPr>
        <p:spPr>
          <a:xfrm>
            <a:off x="15572" y="6130325"/>
            <a:ext cx="3387783" cy="523220"/>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אות ההתנדבות שקיבלה משפחתו של בצלאל ממשרד הביטחון בעקבות פועלו בצבא</a:t>
            </a:r>
            <a:endParaRPr lang="en-US" sz="1400" dirty="0">
              <a:latin typeface="David" panose="020E0502060401010101" pitchFamily="34" charset="-79"/>
              <a:cs typeface="David" panose="020E0502060401010101" pitchFamily="34" charset="-79"/>
            </a:endParaRPr>
          </a:p>
        </p:txBody>
      </p:sp>
      <p:sp>
        <p:nvSpPr>
          <p:cNvPr id="15" name="תיבת טקסט 14">
            <a:extLst>
              <a:ext uri="{FF2B5EF4-FFF2-40B4-BE49-F238E27FC236}">
                <a16:creationId xmlns:a16="http://schemas.microsoft.com/office/drawing/2014/main" id="{E505F5E4-5B38-CA5E-6D47-7E7C84BCBA3D}"/>
              </a:ext>
            </a:extLst>
          </p:cNvPr>
          <p:cNvSpPr txBox="1"/>
          <p:nvPr/>
        </p:nvSpPr>
        <p:spPr>
          <a:xfrm>
            <a:off x="15572" y="4957978"/>
            <a:ext cx="3142877"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בצלאל במדי חיל התותחנים של צבא בריטניה</a:t>
            </a:r>
            <a:endParaRPr lang="en-US" sz="1400" dirty="0">
              <a:latin typeface="David" panose="020E0502060401010101" pitchFamily="34" charset="-79"/>
              <a:cs typeface="David" panose="020E0502060401010101" pitchFamily="34" charset="-79"/>
            </a:endParaRPr>
          </a:p>
        </p:txBody>
      </p:sp>
      <p:sp>
        <p:nvSpPr>
          <p:cNvPr id="16" name="תיבת טקסט 15">
            <a:extLst>
              <a:ext uri="{FF2B5EF4-FFF2-40B4-BE49-F238E27FC236}">
                <a16:creationId xmlns:a16="http://schemas.microsoft.com/office/drawing/2014/main" id="{5A13394E-3177-FBB6-56B2-029AAE9016B5}"/>
              </a:ext>
            </a:extLst>
          </p:cNvPr>
          <p:cNvSpPr txBox="1"/>
          <p:nvPr/>
        </p:nvSpPr>
        <p:spPr>
          <a:xfrm>
            <a:off x="2798173" y="6251578"/>
            <a:ext cx="3387783"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קרב "אל </a:t>
            </a:r>
            <a:r>
              <a:rPr lang="he-IL" sz="1400" dirty="0" err="1">
                <a:latin typeface="David" panose="020E0502060401010101" pitchFamily="34" charset="-79"/>
                <a:cs typeface="David" panose="020E0502060401010101" pitchFamily="34" charset="-79"/>
              </a:rPr>
              <a:t>עמיין</a:t>
            </a:r>
            <a:r>
              <a:rPr lang="he-IL" sz="1400" dirty="0">
                <a:latin typeface="David" panose="020E0502060401010101" pitchFamily="34" charset="-79"/>
                <a:cs typeface="David" panose="020E0502060401010101" pitchFamily="34" charset="-79"/>
              </a:rPr>
              <a:t>" בו השתתף</a:t>
            </a:r>
            <a:endParaRPr lang="en-US"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6350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3646988" y="292767"/>
            <a:ext cx="5300258" cy="1325563"/>
          </a:xfrm>
        </p:spPr>
        <p:txBody>
          <a:bodyPr>
            <a:noAutofit/>
          </a:bodyPr>
          <a:lstStyle/>
          <a:p>
            <a:r>
              <a:rPr lang="he-IL" sz="6600" b="1" dirty="0">
                <a:solidFill>
                  <a:schemeClr val="bg1"/>
                </a:solidFill>
                <a:latin typeface="David" panose="020E0502060401010101" pitchFamily="34" charset="-79"/>
                <a:cs typeface="David" panose="020E0502060401010101" pitchFamily="34" charset="-79"/>
              </a:rPr>
              <a:t>הקמת משפחה</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6329680" y="2276856"/>
            <a:ext cx="5235132" cy="3290824"/>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לאחר סיום המלחמה שב בצלאל לארץ והתיישב בראשון לציון. הוא נישא ליפה ב- 18 במרץ 1946 והיה חבר פעיל בהסתדרות, מפא"י ובהגנה. עבודתו הייתה סלילת כבישים ועבודות בנייה.</a:t>
            </a:r>
            <a:endParaRPr lang="en-US" sz="3200" dirty="0">
              <a:latin typeface="David" panose="020E0502060401010101" pitchFamily="34" charset="-79"/>
              <a:cs typeface="David" panose="020E0502060401010101" pitchFamily="34" charset="-79"/>
            </a:endParaRPr>
          </a:p>
        </p:txBody>
      </p:sp>
      <p:sp>
        <p:nvSpPr>
          <p:cNvPr id="4" name="תיבת טקסט 3">
            <a:extLst>
              <a:ext uri="{FF2B5EF4-FFF2-40B4-BE49-F238E27FC236}">
                <a16:creationId xmlns:a16="http://schemas.microsoft.com/office/drawing/2014/main" id="{10DFF9D7-1A18-A2C1-5BA5-495413D8EE5A}"/>
              </a:ext>
            </a:extLst>
          </p:cNvPr>
          <p:cNvSpPr txBox="1"/>
          <p:nvPr/>
        </p:nvSpPr>
        <p:spPr>
          <a:xfrm>
            <a:off x="517451" y="6143822"/>
            <a:ext cx="4008718" cy="307777"/>
          </a:xfrm>
          <a:prstGeom prst="rect">
            <a:avLst/>
          </a:prstGeom>
          <a:noFill/>
        </p:spPr>
        <p:txBody>
          <a:bodyPr wrap="square" rtlCol="0">
            <a:spAutoFit/>
          </a:bodyPr>
          <a:lstStyle/>
          <a:p>
            <a:r>
              <a:rPr lang="he-IL" sz="1400"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תעודתו של בצלאל כמהגר חוקי בארץ</a:t>
            </a:r>
            <a:endParaRPr lang="en-US" sz="1400"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5" name="Picture 2">
            <a:extLst>
              <a:ext uri="{FF2B5EF4-FFF2-40B4-BE49-F238E27FC236}">
                <a16:creationId xmlns:a16="http://schemas.microsoft.com/office/drawing/2014/main" id="{0B1BAD9D-B0B7-1663-52FE-19DEDB57B2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8" b="1355"/>
          <a:stretch/>
        </p:blipFill>
        <p:spPr bwMode="auto">
          <a:xfrm>
            <a:off x="698308" y="2347976"/>
            <a:ext cx="5355233" cy="3697224"/>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035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3625702" y="364713"/>
            <a:ext cx="5124893"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השירות הצבאי</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6096000" y="3293021"/>
            <a:ext cx="5543036" cy="2545080"/>
          </a:xfrm>
        </p:spPr>
        <p:txBody>
          <a:bodyPr anchor="ctr">
            <a:no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בצלאל התגייס לצה"ל חטיבת "כרמלי", שקרויה על שם הר הכרמל. בצלאל היה שותף בקרבות משמר הירדן ובמבצע "ברוש". בצלאל הוזעק בין הראשונים כיוון שהיה טנקיסט מצטיין עם ניסיון צבאי מהצבא הבריטי.</a:t>
            </a:r>
            <a:endParaRPr lang="en-US" sz="3200" dirty="0">
              <a:latin typeface="David" panose="020E0502060401010101" pitchFamily="34" charset="-79"/>
              <a:cs typeface="David" panose="020E0502060401010101" pitchFamily="34" charset="-79"/>
            </a:endParaRPr>
          </a:p>
          <a:p>
            <a:pPr marL="0" indent="0">
              <a:buNone/>
            </a:pPr>
            <a:endParaRPr lang="en-US" sz="3200" dirty="0">
              <a:latin typeface="David" panose="020E0502060401010101" pitchFamily="34" charset="-79"/>
              <a:cs typeface="David" panose="020E0502060401010101" pitchFamily="34" charset="-79"/>
            </a:endParaRPr>
          </a:p>
        </p:txBody>
      </p:sp>
      <p:pic>
        <p:nvPicPr>
          <p:cNvPr id="7" name="תמונה 6">
            <a:extLst>
              <a:ext uri="{FF2B5EF4-FFF2-40B4-BE49-F238E27FC236}">
                <a16:creationId xmlns:a16="http://schemas.microsoft.com/office/drawing/2014/main" id="{0D3D146E-E9F7-4126-ADDB-43608D751729}"/>
              </a:ext>
            </a:extLst>
          </p:cNvPr>
          <p:cNvPicPr>
            <a:picLocks noChangeAspect="1"/>
          </p:cNvPicPr>
          <p:nvPr/>
        </p:nvPicPr>
        <p:blipFill rotWithShape="1">
          <a:blip r:embed="rId2"/>
          <a:srcRect t="3114"/>
          <a:stretch/>
        </p:blipFill>
        <p:spPr>
          <a:xfrm>
            <a:off x="989985" y="2326931"/>
            <a:ext cx="4300325" cy="3542059"/>
          </a:xfrm>
          <a:prstGeom prst="rect">
            <a:avLst/>
          </a:prstGeom>
        </p:spPr>
      </p:pic>
      <p:sp>
        <p:nvSpPr>
          <p:cNvPr id="8" name="מלבן 7">
            <a:extLst>
              <a:ext uri="{FF2B5EF4-FFF2-40B4-BE49-F238E27FC236}">
                <a16:creationId xmlns:a16="http://schemas.microsoft.com/office/drawing/2014/main" id="{CBBF9BCE-CCA0-4C16-9050-A8EDAFE5395B}"/>
              </a:ext>
            </a:extLst>
          </p:cNvPr>
          <p:cNvSpPr/>
          <p:nvPr/>
        </p:nvSpPr>
        <p:spPr>
          <a:xfrm>
            <a:off x="92148" y="5899880"/>
            <a:ext cx="6096000" cy="307777"/>
          </a:xfrm>
          <a:prstGeom prst="rect">
            <a:avLst/>
          </a:prstGeom>
        </p:spPr>
        <p:txBody>
          <a:bodyPr>
            <a:spAutoFit/>
          </a:bodyPr>
          <a:lstStyle/>
          <a:p>
            <a:pPr algn="ctr"/>
            <a:r>
              <a:rPr lang="he-IL" sz="1400" dirty="0">
                <a:solidFill>
                  <a:srgbClr val="050505"/>
                </a:solidFill>
                <a:latin typeface="David" panose="020E0502060401010101" pitchFamily="34" charset="-79"/>
                <a:cs typeface="David" panose="020E0502060401010101" pitchFamily="34" charset="-79"/>
              </a:rPr>
              <a:t>מלחמת העצמאות בבסיס אלונים. כיתה א, מחלקה 3, פלוגה ג מגדוד 23</a:t>
            </a:r>
            <a:endParaRPr lang="he-IL"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478807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0" y="339434"/>
            <a:ext cx="10515600"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מלחמת העצמאות</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4662469" y="2156704"/>
            <a:ext cx="6836919" cy="4229252"/>
          </a:xfrm>
        </p:spPr>
        <p:txBody>
          <a:bodyPr anchor="ctr">
            <a:norm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מלחמת העצמאות פרצה ב-30 בנובמבר 1947 ונמשכה, בהפוגות משמעותיות, עד יולי 1949. נתוני הפתיחה של היישוב היהודי היו קשים. היה עליו להקים את מוסדות המדינה ולקלוט מאות אלפי עולים. יתר על כן, יכולתו להקים מדינה, ואף עצם יכולתו להתקיים, עמדו בספק. במהלך המלחמה הפגין היישוב נחישות והצליח לנצל את יתרונותיו היחסיים.</a:t>
            </a:r>
            <a:endParaRPr lang="en-US" sz="3200" dirty="0">
              <a:latin typeface="David" panose="020E0502060401010101" pitchFamily="34" charset="-79"/>
              <a:cs typeface="David" panose="020E0502060401010101" pitchFamily="34" charset="-79"/>
            </a:endParaRPr>
          </a:p>
        </p:txBody>
      </p:sp>
      <p:pic>
        <p:nvPicPr>
          <p:cNvPr id="3078" name="Picture 6" descr="מפת הקרבות במלחמת העצמאות: מהפלישה עד ההפוגה הראשונה">
            <a:extLst>
              <a:ext uri="{FF2B5EF4-FFF2-40B4-BE49-F238E27FC236}">
                <a16:creationId xmlns:a16="http://schemas.microsoft.com/office/drawing/2014/main" id="{0C843E10-2628-D5C2-32B8-F518972BFD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1" t="1386" r="2975" b="1285"/>
          <a:stretch/>
        </p:blipFill>
        <p:spPr bwMode="auto">
          <a:xfrm>
            <a:off x="389353" y="625932"/>
            <a:ext cx="3883763" cy="5511714"/>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34516ACC-181A-29F5-030B-E19A5277E90D}"/>
              </a:ext>
            </a:extLst>
          </p:cNvPr>
          <p:cNvSpPr txBox="1"/>
          <p:nvPr/>
        </p:nvSpPr>
        <p:spPr>
          <a:xfrm>
            <a:off x="389353" y="6232068"/>
            <a:ext cx="3587788"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הקרבות במלחמה מהפלישה ועד ההפוגה הראשונה</a:t>
            </a:r>
            <a:endParaRPr lang="en-US"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39665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1646274" y="292767"/>
            <a:ext cx="7699744"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חטיבת "כרמלי"</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1721519" y="2203863"/>
            <a:ext cx="9144955" cy="3869943"/>
          </a:xfrm>
        </p:spPr>
        <p:txBody>
          <a:bodyPr anchor="ctr">
            <a:no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בנובמבר 1947, החליט דוד בן-גוריון להקים מתוך גדודי ופלוגות </a:t>
            </a:r>
            <a:r>
              <a:rPr lang="he-IL" sz="3200" dirty="0" err="1">
                <a:latin typeface="David" panose="020E0502060401010101" pitchFamily="34" charset="-79"/>
                <a:cs typeface="David" panose="020E0502060401010101" pitchFamily="34" charset="-79"/>
              </a:rPr>
              <a:t>החי"ש</a:t>
            </a:r>
            <a:r>
              <a:rPr lang="he-IL" sz="3200" dirty="0">
                <a:latin typeface="David" panose="020E0502060401010101" pitchFamily="34" charset="-79"/>
                <a:cs typeface="David" panose="020E0502060401010101" pitchFamily="34" charset="-79"/>
              </a:rPr>
              <a:t> ארבע חטיבות סדירות ולהתחיל בגיוס כל הכוח המסוגל ללחימה. בדצמבר, חטיבת "כרמלי" חולקה לארבעה גדודים שפעלו באזורים שונים. גדוד 23, אליו התגייס בצלאל, היה מורכב מאנשי </a:t>
            </a:r>
            <a:r>
              <a:rPr lang="he-IL" sz="3200" dirty="0" err="1">
                <a:latin typeface="David" panose="020E0502060401010101" pitchFamily="34" charset="-79"/>
                <a:cs typeface="David" panose="020E0502060401010101" pitchFamily="34" charset="-79"/>
              </a:rPr>
              <a:t>חי"ם</a:t>
            </a:r>
            <a:r>
              <a:rPr lang="he-IL" sz="3200" dirty="0">
                <a:latin typeface="David" panose="020E0502060401010101" pitchFamily="34" charset="-79"/>
                <a:cs typeface="David" panose="020E0502060401010101" pitchFamily="34" charset="-79"/>
              </a:rPr>
              <a:t> מחיפה וחיילים משוחררים מהצבא הבריטי שפעלו באזור משמר הירדן.</a:t>
            </a:r>
          </a:p>
        </p:txBody>
      </p:sp>
      <p:pic>
        <p:nvPicPr>
          <p:cNvPr id="8" name="תמונה 7">
            <a:extLst>
              <a:ext uri="{FF2B5EF4-FFF2-40B4-BE49-F238E27FC236}">
                <a16:creationId xmlns:a16="http://schemas.microsoft.com/office/drawing/2014/main" id="{F755DEF8-C417-47D2-92DA-52C96E5B225D}"/>
              </a:ext>
            </a:extLst>
          </p:cNvPr>
          <p:cNvPicPr>
            <a:picLocks noChangeAspect="1"/>
          </p:cNvPicPr>
          <p:nvPr/>
        </p:nvPicPr>
        <p:blipFill>
          <a:blip r:embed="rId2"/>
          <a:stretch>
            <a:fillRect/>
          </a:stretch>
        </p:blipFill>
        <p:spPr>
          <a:xfrm>
            <a:off x="219875" y="319823"/>
            <a:ext cx="1426399" cy="1654108"/>
          </a:xfrm>
          <a:prstGeom prst="rect">
            <a:avLst/>
          </a:prstGeom>
          <a:effectLst>
            <a:outerShdw blurRad="50800" dist="38100" dir="2700000" sx="101000" sy="101000" algn="tl" rotWithShape="0">
              <a:prstClr val="black">
                <a:alpha val="40000"/>
              </a:prstClr>
            </a:outerShdw>
          </a:effectLst>
        </p:spPr>
      </p:pic>
      <p:sp>
        <p:nvSpPr>
          <p:cNvPr id="9" name="תיבת טקסט 5">
            <a:extLst>
              <a:ext uri="{FF2B5EF4-FFF2-40B4-BE49-F238E27FC236}">
                <a16:creationId xmlns:a16="http://schemas.microsoft.com/office/drawing/2014/main" id="{CE647A44-89BC-4BD9-A45D-1BB33B21E08F}"/>
              </a:ext>
            </a:extLst>
          </p:cNvPr>
          <p:cNvSpPr txBox="1"/>
          <p:nvPr/>
        </p:nvSpPr>
        <p:spPr>
          <a:xfrm>
            <a:off x="-407765" y="1923142"/>
            <a:ext cx="2451035"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סמלה של חטיבת "כרמלי" </a:t>
            </a:r>
            <a:endParaRPr lang="en-US"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21258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1646274" y="292767"/>
            <a:ext cx="7699744"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חטיבת "כרמלי"</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6719777" y="3256783"/>
            <a:ext cx="4977876" cy="1911096"/>
          </a:xfrm>
        </p:spPr>
        <p:txBody>
          <a:bodyPr anchor="ctr">
            <a:no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ב-28 בפברואר 1948, פוצלה החטיבה: חטיבת "גולני" (נפת יזרעאל, הכנרת, גלבוע ועד תל חי) וחטיבת "כרמלי" (חיפה והגליל המערבי). כיום חטיבת "כרמלי" כפופה לעוצבת במפץ, אוגדת המילואים בפיקוד הצפון.</a:t>
            </a:r>
            <a:endParaRPr lang="en-US" sz="3200" dirty="0">
              <a:latin typeface="David" panose="020E0502060401010101" pitchFamily="34" charset="-79"/>
              <a:cs typeface="David" panose="020E0502060401010101" pitchFamily="34" charset="-79"/>
            </a:endParaRPr>
          </a:p>
        </p:txBody>
      </p:sp>
      <p:pic>
        <p:nvPicPr>
          <p:cNvPr id="10" name="תמונה 9">
            <a:extLst>
              <a:ext uri="{FF2B5EF4-FFF2-40B4-BE49-F238E27FC236}">
                <a16:creationId xmlns:a16="http://schemas.microsoft.com/office/drawing/2014/main" id="{1B293F85-6F5C-45C1-95F4-6281B760A8EB}"/>
              </a:ext>
            </a:extLst>
          </p:cNvPr>
          <p:cNvPicPr>
            <a:picLocks noChangeAspect="1"/>
          </p:cNvPicPr>
          <p:nvPr/>
        </p:nvPicPr>
        <p:blipFill>
          <a:blip r:embed="rId2"/>
          <a:stretch>
            <a:fillRect/>
          </a:stretch>
        </p:blipFill>
        <p:spPr>
          <a:xfrm>
            <a:off x="336573" y="2529494"/>
            <a:ext cx="6515519" cy="3334233"/>
          </a:xfrm>
          <a:prstGeom prst="rect">
            <a:avLst/>
          </a:prstGeom>
        </p:spPr>
      </p:pic>
      <p:sp>
        <p:nvSpPr>
          <p:cNvPr id="11" name="מלבן 10">
            <a:extLst>
              <a:ext uri="{FF2B5EF4-FFF2-40B4-BE49-F238E27FC236}">
                <a16:creationId xmlns:a16="http://schemas.microsoft.com/office/drawing/2014/main" id="{3D8E25DF-8583-463E-9991-09245C024361}"/>
              </a:ext>
            </a:extLst>
          </p:cNvPr>
          <p:cNvSpPr/>
          <p:nvPr/>
        </p:nvSpPr>
        <p:spPr>
          <a:xfrm>
            <a:off x="92148" y="5899880"/>
            <a:ext cx="6096000" cy="307777"/>
          </a:xfrm>
          <a:prstGeom prst="rect">
            <a:avLst/>
          </a:prstGeom>
        </p:spPr>
        <p:txBody>
          <a:bodyPr>
            <a:spAutoFit/>
          </a:bodyPr>
          <a:lstStyle/>
          <a:p>
            <a:pPr algn="ctr"/>
            <a:r>
              <a:rPr lang="he-IL" sz="1400" dirty="0">
                <a:solidFill>
                  <a:srgbClr val="050505"/>
                </a:solidFill>
                <a:latin typeface="David" panose="020E0502060401010101" pitchFamily="34" charset="-79"/>
                <a:cs typeface="David" panose="020E0502060401010101" pitchFamily="34" charset="-79"/>
              </a:rPr>
              <a:t>גדוד 23 בימי הלחימה במבצע "ברוש"</a:t>
            </a:r>
            <a:endParaRPr lang="he-IL" sz="1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141095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3709876" y="292767"/>
            <a:ext cx="4772247"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מבצע "ברוש"</a:t>
            </a:r>
            <a:endParaRPr lang="en-US" sz="6600" b="1" i="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5184851" y="2336398"/>
            <a:ext cx="6291635" cy="4042663"/>
          </a:xfrm>
        </p:spPr>
        <p:txBody>
          <a:bodyPr anchor="ctr">
            <a:normAutofit fontScale="92500" lnSpcReduction="10000"/>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מבצע "ברוש" התרחש בין התאריכים 9-18 ליולי בשנת 1948, והיה לחלק מקרבות עשרת הימים.</a:t>
            </a: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מטרתו העיקרית של המבצע היה כיבוש ראש הגשר הסורי במשמר הירדן בעקבות פלישה של הסורים לאותו שטח שהיה מוגדר כשטח של מדינת ישראל לאחר תכנית החלוקה.</a:t>
            </a: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תוצאות המבצע לא תאמו למטרותיו, אך הורידו את האיום הסורי על הגליל העליון.</a:t>
            </a:r>
            <a:endParaRPr lang="en-US" sz="3200" dirty="0">
              <a:latin typeface="David" panose="020E0502060401010101" pitchFamily="34" charset="-79"/>
              <a:cs typeface="David" panose="020E0502060401010101" pitchFamily="34" charset="-79"/>
            </a:endParaRPr>
          </a:p>
          <a:p>
            <a:pPr marL="0" indent="0">
              <a:buNone/>
            </a:pPr>
            <a:endParaRPr lang="en-US" sz="2200" dirty="0">
              <a:latin typeface="David" panose="020E0502060401010101" pitchFamily="34" charset="-79"/>
              <a:cs typeface="David" panose="020E0502060401010101" pitchFamily="34" charset="-79"/>
            </a:endParaRPr>
          </a:p>
        </p:txBody>
      </p:sp>
      <p:pic>
        <p:nvPicPr>
          <p:cNvPr id="4" name="תמונה 3">
            <a:extLst>
              <a:ext uri="{FF2B5EF4-FFF2-40B4-BE49-F238E27FC236}">
                <a16:creationId xmlns:a16="http://schemas.microsoft.com/office/drawing/2014/main" id="{52A91602-79B2-D85C-C107-4E959D4C5558}"/>
              </a:ext>
            </a:extLst>
          </p:cNvPr>
          <p:cNvPicPr>
            <a:picLocks noChangeAspect="1"/>
          </p:cNvPicPr>
          <p:nvPr/>
        </p:nvPicPr>
        <p:blipFill>
          <a:blip r:embed="rId2"/>
          <a:stretch>
            <a:fillRect/>
          </a:stretch>
        </p:blipFill>
        <p:spPr>
          <a:xfrm>
            <a:off x="361096" y="2066160"/>
            <a:ext cx="4462659" cy="4426080"/>
          </a:xfrm>
          <a:prstGeom prst="rect">
            <a:avLst/>
          </a:prstGeom>
        </p:spPr>
      </p:pic>
    </p:spTree>
    <p:extLst>
      <p:ext uri="{BB962C8B-B14F-4D97-AF65-F5344CB8AC3E}">
        <p14:creationId xmlns:p14="http://schemas.microsoft.com/office/powerpoint/2010/main" val="1332722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5135524" y="376392"/>
            <a:ext cx="2262963"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נפילתו</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4594062" y="3073981"/>
            <a:ext cx="7272854" cy="2508503"/>
          </a:xfrm>
        </p:spPr>
        <p:txBody>
          <a:bodyPr anchor="ctr">
            <a:noAutofit/>
          </a:bodyPr>
          <a:lstStyle/>
          <a:p>
            <a:pPr marL="0" indent="0">
              <a:lnSpc>
                <a:spcPct val="100000"/>
              </a:lnSpc>
              <a:spcBef>
                <a:spcPts val="0"/>
              </a:spcBef>
              <a:buNone/>
            </a:pPr>
            <a:r>
              <a:rPr lang="he-IL" sz="3200" dirty="0">
                <a:latin typeface="David" panose="020E0502060401010101" pitchFamily="34" charset="-79"/>
                <a:cs typeface="David" panose="020E0502060401010101" pitchFamily="34" charset="-79"/>
              </a:rPr>
              <a:t>לאחר עשרה ימים של קרבות עקובים מדם מול הסורים, הסתיים המבצע מבלי שהושגה מטרתו. בקרבות נהרגו 94 לוחמים ונפצעו כ-200.</a:t>
            </a: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ביום השני למבצע "ברוש", ג' בתמוז תש"ח 10.07.1948, לאחר לחימה ממושכת נפל בצלאל בקרב והוא בן </a:t>
            </a:r>
            <a:r>
              <a:rPr lang="he-IL" sz="3200">
                <a:latin typeface="David" panose="020E0502060401010101" pitchFamily="34" charset="-79"/>
                <a:cs typeface="David" panose="020E0502060401010101" pitchFamily="34" charset="-79"/>
              </a:rPr>
              <a:t>34 בנופלו. </a:t>
            </a:r>
            <a:endParaRPr lang="he-IL" sz="3200" dirty="0">
              <a:latin typeface="David" panose="020E0502060401010101" pitchFamily="34" charset="-79"/>
              <a:cs typeface="David" panose="020E0502060401010101" pitchFamily="34" charset="-79"/>
            </a:endParaRPr>
          </a:p>
          <a:p>
            <a:pPr marL="0" indent="0">
              <a:lnSpc>
                <a:spcPct val="100000"/>
              </a:lnSpc>
              <a:spcBef>
                <a:spcPts val="0"/>
              </a:spcBef>
              <a:buNone/>
            </a:pPr>
            <a:r>
              <a:rPr lang="he-IL" sz="3200" dirty="0">
                <a:latin typeface="David" panose="020E0502060401010101" pitchFamily="34" charset="-79"/>
                <a:cs typeface="David" panose="020E0502060401010101" pitchFamily="34" charset="-79"/>
              </a:rPr>
              <a:t>חמישה ימים לאחר מותו נולד בנו </a:t>
            </a:r>
            <a:r>
              <a:rPr lang="he-IL" sz="3200" dirty="0" err="1">
                <a:latin typeface="David" panose="020E0502060401010101" pitchFamily="34" charset="-79"/>
                <a:cs typeface="David" panose="020E0502060401010101" pitchFamily="34" charset="-79"/>
              </a:rPr>
              <a:t>אביצור</a:t>
            </a:r>
            <a:r>
              <a:rPr lang="he-IL" sz="3200" dirty="0">
                <a:latin typeface="David" panose="020E0502060401010101" pitchFamily="34" charset="-79"/>
                <a:cs typeface="David" panose="020E0502060401010101" pitchFamily="34" charset="-79"/>
              </a:rPr>
              <a:t>. הובא למנוחת-עולמים בקבר-אחים בבית-הקברות הצבאי בראש פינה.</a:t>
            </a:r>
          </a:p>
        </p:txBody>
      </p:sp>
      <p:pic>
        <p:nvPicPr>
          <p:cNvPr id="4" name="תמונה 3">
            <a:extLst>
              <a:ext uri="{FF2B5EF4-FFF2-40B4-BE49-F238E27FC236}">
                <a16:creationId xmlns:a16="http://schemas.microsoft.com/office/drawing/2014/main" id="{854E45A2-B476-4D2D-9396-ABD4B930BFC3}"/>
              </a:ext>
            </a:extLst>
          </p:cNvPr>
          <p:cNvPicPr>
            <a:picLocks noChangeAspect="1"/>
          </p:cNvPicPr>
          <p:nvPr/>
        </p:nvPicPr>
        <p:blipFill rotWithShape="1">
          <a:blip r:embed="rId2"/>
          <a:srcRect l="13787" t="5046" b="13932"/>
          <a:stretch/>
        </p:blipFill>
        <p:spPr>
          <a:xfrm>
            <a:off x="116959" y="3429000"/>
            <a:ext cx="4360145" cy="3273236"/>
          </a:xfrm>
          <a:prstGeom prst="rect">
            <a:avLst/>
          </a:prstGeom>
        </p:spPr>
      </p:pic>
      <p:pic>
        <p:nvPicPr>
          <p:cNvPr id="7" name="Picture 4">
            <a:extLst>
              <a:ext uri="{FF2B5EF4-FFF2-40B4-BE49-F238E27FC236}">
                <a16:creationId xmlns:a16="http://schemas.microsoft.com/office/drawing/2014/main" id="{518DAF47-6114-48D1-A6DC-F2EDBCD2B7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334" r="4850" b="8005"/>
          <a:stretch/>
        </p:blipFill>
        <p:spPr bwMode="auto">
          <a:xfrm>
            <a:off x="491415" y="124694"/>
            <a:ext cx="3069771" cy="3154522"/>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083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3" name="Rectangle 3078">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0">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2365095" y="333480"/>
            <a:ext cx="6994451"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הנצחתו באנדרטאות</a:t>
            </a:r>
            <a:endParaRPr lang="en-US" sz="6600" b="1" dirty="0">
              <a:solidFill>
                <a:schemeClr val="bg1"/>
              </a:solidFill>
              <a:latin typeface="David" panose="020E0502060401010101" pitchFamily="34" charset="-79"/>
              <a:cs typeface="David" panose="020E0502060401010101" pitchFamily="34" charset="-79"/>
            </a:endParaRPr>
          </a:p>
        </p:txBody>
      </p:sp>
      <p:sp>
        <p:nvSpPr>
          <p:cNvPr id="4" name="תיבת טקסט 3">
            <a:extLst>
              <a:ext uri="{FF2B5EF4-FFF2-40B4-BE49-F238E27FC236}">
                <a16:creationId xmlns:a16="http://schemas.microsoft.com/office/drawing/2014/main" id="{10DFF9D7-1A18-A2C1-5BA5-495413D8EE5A}"/>
              </a:ext>
            </a:extLst>
          </p:cNvPr>
          <p:cNvSpPr txBox="1"/>
          <p:nvPr/>
        </p:nvSpPr>
        <p:spPr>
          <a:xfrm>
            <a:off x="-328034" y="6032025"/>
            <a:ext cx="4008718" cy="307777"/>
          </a:xfrm>
          <a:prstGeom prst="rect">
            <a:avLst/>
          </a:prstGeom>
          <a:noFill/>
        </p:spPr>
        <p:txBody>
          <a:bodyPr wrap="square" rtlCol="0">
            <a:spAutoFit/>
          </a:bodyPr>
          <a:lstStyle/>
          <a:p>
            <a:r>
              <a:rPr lang="he-IL" sz="1400" dirty="0">
                <a:latin typeface="David" panose="020E0502060401010101" pitchFamily="34" charset="-79"/>
                <a:cs typeface="David" panose="020E0502060401010101" pitchFamily="34" charset="-79"/>
              </a:rPr>
              <a:t>מצבת הזיכרון במקום הקרב</a:t>
            </a:r>
            <a:endParaRPr lang="en-US" sz="1400" dirty="0">
              <a:latin typeface="David" panose="020E0502060401010101" pitchFamily="34" charset="-79"/>
              <a:cs typeface="David" panose="020E0502060401010101" pitchFamily="34" charset="-79"/>
            </a:endParaRPr>
          </a:p>
        </p:txBody>
      </p:sp>
      <p:pic>
        <p:nvPicPr>
          <p:cNvPr id="6" name="Picture 2">
            <a:extLst>
              <a:ext uri="{FF2B5EF4-FFF2-40B4-BE49-F238E27FC236}">
                <a16:creationId xmlns:a16="http://schemas.microsoft.com/office/drawing/2014/main" id="{BD48775F-CD9D-4A43-8284-A46D65A67C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36" y="2308083"/>
            <a:ext cx="4866640" cy="3634733"/>
          </a:xfrm>
          <a:prstGeom prst="rect">
            <a:avLst/>
          </a:prstGeom>
          <a:noFill/>
          <a:effectLst>
            <a:outerShdw blurRad="508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https://izkorcdn.azureedge.net/monuments/320/53006.jpg">
            <a:extLst>
              <a:ext uri="{FF2B5EF4-FFF2-40B4-BE49-F238E27FC236}">
                <a16:creationId xmlns:a16="http://schemas.microsoft.com/office/drawing/2014/main" id="{32F966B6-08D3-4926-A7F3-DC41AF2415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20" t="18084" r="9588" b="40116"/>
          <a:stretch/>
        </p:blipFill>
        <p:spPr bwMode="auto">
          <a:xfrm>
            <a:off x="5555410" y="2671537"/>
            <a:ext cx="6190353" cy="2275367"/>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7">
            <a:extLst>
              <a:ext uri="{FF2B5EF4-FFF2-40B4-BE49-F238E27FC236}">
                <a16:creationId xmlns:a16="http://schemas.microsoft.com/office/drawing/2014/main" id="{154AA2F1-DF10-404B-9A7C-25F613EC34DA}"/>
              </a:ext>
            </a:extLst>
          </p:cNvPr>
          <p:cNvSpPr/>
          <p:nvPr/>
        </p:nvSpPr>
        <p:spPr>
          <a:xfrm>
            <a:off x="6702568" y="5062248"/>
            <a:ext cx="4014240" cy="307777"/>
          </a:xfrm>
          <a:prstGeom prst="rect">
            <a:avLst/>
          </a:prstGeom>
        </p:spPr>
        <p:txBody>
          <a:bodyPr wrap="none">
            <a:spAutoFit/>
          </a:bodyPr>
          <a:lstStyle/>
          <a:p>
            <a:r>
              <a:rPr lang="he-IL" sz="1400" dirty="0">
                <a:latin typeface="David" panose="020E0502060401010101" pitchFamily="34" charset="-79"/>
                <a:cs typeface="David" panose="020E0502060401010101" pitchFamily="34" charset="-79"/>
              </a:rPr>
              <a:t>אנדרטה לזכר בני העיר שנפלו במערכות ישראל ראשון לציון</a:t>
            </a:r>
          </a:p>
        </p:txBody>
      </p:sp>
    </p:spTree>
    <p:extLst>
      <p:ext uri="{BB962C8B-B14F-4D97-AF65-F5344CB8AC3E}">
        <p14:creationId xmlns:p14="http://schemas.microsoft.com/office/powerpoint/2010/main" val="322909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3368748" y="585534"/>
            <a:ext cx="6253716"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בנימה אישית...</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810640" y="3155107"/>
            <a:ext cx="10570719" cy="2129511"/>
          </a:xfrm>
        </p:spPr>
        <p:txBody>
          <a:bodyPr anchor="ctr">
            <a:noAutofit/>
          </a:bodyPr>
          <a:lstStyle/>
          <a:p>
            <a:pPr marL="0" indent="0">
              <a:lnSpc>
                <a:spcPct val="100000"/>
              </a:lnSpc>
              <a:spcBef>
                <a:spcPts val="0"/>
              </a:spcBef>
              <a:buNone/>
            </a:pPr>
            <a:r>
              <a:rPr lang="he-IL" sz="2400" b="1" dirty="0">
                <a:latin typeface="David" panose="020E0502060401010101" pitchFamily="34" charset="-79"/>
                <a:cs typeface="David" panose="020E0502060401010101" pitchFamily="34" charset="-79"/>
              </a:rPr>
              <a:t>אושר</a:t>
            </a:r>
            <a:r>
              <a:rPr lang="he-IL" sz="2400" dirty="0">
                <a:latin typeface="David" panose="020E0502060401010101" pitchFamily="34" charset="-79"/>
                <a:cs typeface="David" panose="020E0502060401010101" pitchFamily="34" charset="-79"/>
              </a:rPr>
              <a:t>- כבן נוער בישראל ובראשון לציון בפרט שמעוניין בשירות משמעותי ופעיל, ביצוע מיצג ההנצחה היווה הסתכלות לאחור על ההיסטוריה של העם בהתמקדות על חייו של בצלאל משנה ז"ל בתקופת מלחמת העצמאות. נהניתי מעשיית העבודה ולמידה החיים המרתקים וההקרבה האדירה שהקדיש בצלאל ז"ל למען בטחון המדינה למרות הקשיים הרבים שעמדו בפניו בדרך.</a:t>
            </a:r>
          </a:p>
          <a:p>
            <a:pPr marL="0" indent="0">
              <a:lnSpc>
                <a:spcPct val="100000"/>
              </a:lnSpc>
              <a:spcBef>
                <a:spcPts val="0"/>
              </a:spcBef>
              <a:buNone/>
            </a:pPr>
            <a:endParaRPr lang="en-US" sz="2400" dirty="0">
              <a:latin typeface="David" panose="020E0502060401010101" pitchFamily="34" charset="-79"/>
              <a:cs typeface="David" panose="020E0502060401010101" pitchFamily="34" charset="-79"/>
            </a:endParaRPr>
          </a:p>
          <a:p>
            <a:pPr marL="0" indent="0">
              <a:lnSpc>
                <a:spcPct val="100000"/>
              </a:lnSpc>
              <a:spcBef>
                <a:spcPts val="0"/>
              </a:spcBef>
              <a:buNone/>
            </a:pPr>
            <a:r>
              <a:rPr lang="he-IL" sz="2400" b="1" dirty="0">
                <a:latin typeface="David" panose="020E0502060401010101" pitchFamily="34" charset="-79"/>
                <a:cs typeface="David" panose="020E0502060401010101" pitchFamily="34" charset="-79"/>
              </a:rPr>
              <a:t>ליהי</a:t>
            </a:r>
            <a:r>
              <a:rPr lang="he-IL" sz="2400" dirty="0">
                <a:latin typeface="David" panose="020E0502060401010101" pitchFamily="34" charset="-79"/>
                <a:cs typeface="David" panose="020E0502060401010101" pitchFamily="34" charset="-79"/>
              </a:rPr>
              <a:t>- עבודה זו אפשרה לי להתעמק וללמוד יותר על הנופל, משפחתו ודרך ההנצחה הקיימת בארצנו. אני רואה "בעבודה" זו כשליחות בתור אחת שבאה ממשפחה עם נופל מאסון המסוקים. אני מודעת עד כמה חשוב ומרגש את המשפחה לגלות שביצעו מחקר כלשהו על אבדתם ולראות את תוצרו. </a:t>
            </a:r>
          </a:p>
          <a:p>
            <a:pPr marL="0" indent="0">
              <a:lnSpc>
                <a:spcPct val="100000"/>
              </a:lnSpc>
              <a:spcBef>
                <a:spcPts val="0"/>
              </a:spcBef>
              <a:buNone/>
            </a:pPr>
            <a:endParaRPr lang="he-IL" sz="2400" dirty="0">
              <a:latin typeface="David" panose="020E0502060401010101" pitchFamily="34" charset="-79"/>
              <a:cs typeface="David" panose="020E0502060401010101" pitchFamily="34" charset="-79"/>
            </a:endParaRPr>
          </a:p>
          <a:p>
            <a:pPr marL="0" indent="0">
              <a:lnSpc>
                <a:spcPct val="100000"/>
              </a:lnSpc>
              <a:spcBef>
                <a:spcPts val="0"/>
              </a:spcBef>
              <a:buNone/>
            </a:pPr>
            <a:endParaRPr lang="he-IL" sz="2400" dirty="0">
              <a:latin typeface="David" panose="020E0502060401010101" pitchFamily="34" charset="-79"/>
              <a:cs typeface="David" panose="020E0502060401010101" pitchFamily="34" charset="-79"/>
            </a:endParaRPr>
          </a:p>
        </p:txBody>
      </p:sp>
      <p:pic>
        <p:nvPicPr>
          <p:cNvPr id="6" name="תמונה 5">
            <a:extLst>
              <a:ext uri="{FF2B5EF4-FFF2-40B4-BE49-F238E27FC236}">
                <a16:creationId xmlns:a16="http://schemas.microsoft.com/office/drawing/2014/main" id="{BD198DCB-6B56-411F-8A2C-A6D04624470E}"/>
              </a:ext>
            </a:extLst>
          </p:cNvPr>
          <p:cNvPicPr>
            <a:picLocks noChangeAspect="1"/>
          </p:cNvPicPr>
          <p:nvPr/>
        </p:nvPicPr>
        <p:blipFill>
          <a:blip r:embed="rId2"/>
          <a:stretch>
            <a:fillRect/>
          </a:stretch>
        </p:blipFill>
        <p:spPr>
          <a:xfrm>
            <a:off x="7227715" y="5174640"/>
            <a:ext cx="1987489" cy="1536910"/>
          </a:xfrm>
          <a:prstGeom prst="rect">
            <a:avLst/>
          </a:prstGeom>
        </p:spPr>
      </p:pic>
      <p:sp>
        <p:nvSpPr>
          <p:cNvPr id="7" name="Google Shape;187;p31">
            <a:extLst>
              <a:ext uri="{FF2B5EF4-FFF2-40B4-BE49-F238E27FC236}">
                <a16:creationId xmlns:a16="http://schemas.microsoft.com/office/drawing/2014/main" id="{D0C270E5-90B5-41EA-ACDB-254BF570CABB}"/>
              </a:ext>
            </a:extLst>
          </p:cNvPr>
          <p:cNvSpPr txBox="1">
            <a:spLocks/>
          </p:cNvSpPr>
          <p:nvPr/>
        </p:nvSpPr>
        <p:spPr>
          <a:xfrm>
            <a:off x="2639558" y="5301640"/>
            <a:ext cx="4311101" cy="163660"/>
          </a:xfrm>
          <a:prstGeom prst="rect">
            <a:avLst/>
          </a:prstGeom>
        </p:spPr>
        <p:txBody>
          <a:bodyPr spcFirstLastPara="1" vert="horz" wrap="square" lIns="91425" tIns="91425" rIns="91425" bIns="91425" rtlCol="0" anchor="t" anchorCtr="0">
            <a:noAutofit/>
          </a:bodyPr>
          <a:lstStyle>
            <a:lvl1pPr marL="457200" lvl="0" indent="-342900" algn="r" defTabSz="342900" rtl="1" eaLnBrk="1" latinLnBrk="0" hangingPunct="1">
              <a:spcBef>
                <a:spcPts val="0"/>
              </a:spcBef>
              <a:spcAft>
                <a:spcPts val="0"/>
              </a:spcAft>
              <a:buClr>
                <a:schemeClr val="bg2">
                  <a:lumMod val="40000"/>
                  <a:lumOff val="60000"/>
                </a:schemeClr>
              </a:buClr>
              <a:buSzPts val="1800"/>
              <a:buFont typeface="Wingdings 3" charset="2"/>
              <a:buChar char="●"/>
              <a:defRPr sz="1500" b="0" i="0" kern="1200">
                <a:solidFill>
                  <a:schemeClr val="tx1"/>
                </a:solidFill>
                <a:latin typeface="+mj-lt"/>
                <a:ea typeface="+mj-ea"/>
                <a:cs typeface="+mj-cs"/>
              </a:defRPr>
            </a:lvl1pPr>
            <a:lvl2pPr marL="914400" lvl="1"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350" b="0" i="0" kern="1200">
                <a:solidFill>
                  <a:schemeClr val="tx1"/>
                </a:solidFill>
                <a:latin typeface="+mj-lt"/>
                <a:ea typeface="+mj-ea"/>
                <a:cs typeface="+mj-cs"/>
              </a:defRPr>
            </a:lvl2pPr>
            <a:lvl3pPr marL="1371600" lvl="2"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200" b="0" i="0" kern="1200">
                <a:solidFill>
                  <a:schemeClr val="tx1"/>
                </a:solidFill>
                <a:latin typeface="+mj-lt"/>
                <a:ea typeface="+mj-ea"/>
                <a:cs typeface="+mj-cs"/>
              </a:defRPr>
            </a:lvl3pPr>
            <a:lvl4pPr marL="1828800" lvl="3"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4pPr>
            <a:lvl5pPr marL="2286000" lvl="4"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5pPr>
            <a:lvl6pPr marL="2743200" lvl="5"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6pPr>
            <a:lvl7pPr marL="3200400" lvl="6"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7pPr>
            <a:lvl8pPr marL="3657600" lvl="7"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8pPr>
            <a:lvl9pPr marL="4114800" lvl="8"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9pPr>
          </a:lstStyle>
          <a:p>
            <a:pPr marL="0" indent="0">
              <a:buNone/>
            </a:pPr>
            <a:r>
              <a:rPr lang="he-IL" sz="1800" dirty="0">
                <a:solidFill>
                  <a:schemeClr val="bg2">
                    <a:lumMod val="10000"/>
                  </a:schemeClr>
                </a:solidFill>
                <a:latin typeface="David" panose="020E0502060401010101" pitchFamily="34" charset="-79"/>
                <a:cs typeface="David" panose="020E0502060401010101" pitchFamily="34" charset="-79"/>
              </a:rPr>
              <a:t>מגישים: אושר אברהם זמירי וליהי דוד</a:t>
            </a:r>
          </a:p>
          <a:p>
            <a:pPr marL="0" indent="0">
              <a:buNone/>
            </a:pPr>
            <a:r>
              <a:rPr lang="he-IL" sz="1800" dirty="0">
                <a:solidFill>
                  <a:schemeClr val="bg2">
                    <a:lumMod val="10000"/>
                  </a:schemeClr>
                </a:solidFill>
                <a:latin typeface="David" panose="020E0502060401010101" pitchFamily="34" charset="-79"/>
                <a:cs typeface="David" panose="020E0502060401010101" pitchFamily="34" charset="-79"/>
              </a:rPr>
              <a:t>י"א 2,  מקיף ו' ע"ש יגאל אלון</a:t>
            </a:r>
          </a:p>
          <a:p>
            <a:pPr marL="0" indent="0">
              <a:buFont typeface="Wingdings 3" charset="2"/>
              <a:buNone/>
            </a:pPr>
            <a:r>
              <a:rPr lang="he-IL" sz="1800" dirty="0">
                <a:solidFill>
                  <a:schemeClr val="bg2">
                    <a:lumMod val="10000"/>
                  </a:schemeClr>
                </a:solidFill>
                <a:latin typeface="David" panose="020E0502060401010101" pitchFamily="34" charset="-79"/>
                <a:cs typeface="David" panose="020E0502060401010101" pitchFamily="34" charset="-79"/>
              </a:rPr>
              <a:t>בהדרכת: צור כבשנה </a:t>
            </a:r>
            <a:r>
              <a:rPr lang="he-IL" sz="1800" dirty="0" err="1">
                <a:solidFill>
                  <a:schemeClr val="bg2">
                    <a:lumMod val="10000"/>
                  </a:schemeClr>
                </a:solidFill>
                <a:latin typeface="David" panose="020E0502060401010101" pitchFamily="34" charset="-79"/>
                <a:cs typeface="David" panose="020E0502060401010101" pitchFamily="34" charset="-79"/>
              </a:rPr>
              <a:t>ברטל</a:t>
            </a:r>
            <a:r>
              <a:rPr lang="he-IL" sz="1800" dirty="0">
                <a:solidFill>
                  <a:schemeClr val="bg2">
                    <a:lumMod val="10000"/>
                  </a:schemeClr>
                </a:solidFill>
                <a:latin typeface="David" panose="020E0502060401010101" pitchFamily="34" charset="-79"/>
                <a:cs typeface="David" panose="020E0502060401010101" pitchFamily="34" charset="-79"/>
              </a:rPr>
              <a:t> וגילת פט</a:t>
            </a:r>
          </a:p>
          <a:p>
            <a:pPr marL="0" indent="0">
              <a:buFont typeface="Wingdings 3" charset="2"/>
              <a:buNone/>
            </a:pPr>
            <a:r>
              <a:rPr lang="he-IL" sz="1800" dirty="0">
                <a:solidFill>
                  <a:schemeClr val="bg2">
                    <a:lumMod val="10000"/>
                  </a:schemeClr>
                </a:solidFill>
                <a:latin typeface="David" panose="020E0502060401010101" pitchFamily="34" charset="-79"/>
                <a:cs typeface="David" panose="020E0502060401010101" pitchFamily="34" charset="-79"/>
              </a:rPr>
              <a:t>יוני, 2023</a:t>
            </a:r>
          </a:p>
        </p:txBody>
      </p:sp>
    </p:spTree>
    <p:extLst>
      <p:ext uri="{BB962C8B-B14F-4D97-AF65-F5344CB8AC3E}">
        <p14:creationId xmlns:p14="http://schemas.microsoft.com/office/powerpoint/2010/main" val="4188753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A3E1C55A-3999-3C21-AF48-1645D42FE734}"/>
              </a:ext>
            </a:extLst>
          </p:cNvPr>
          <p:cNvSpPr>
            <a:spLocks noGrp="1"/>
          </p:cNvSpPr>
          <p:nvPr>
            <p:ph type="title"/>
          </p:nvPr>
        </p:nvSpPr>
        <p:spPr>
          <a:xfrm>
            <a:off x="3804684" y="365760"/>
            <a:ext cx="4371753" cy="1325563"/>
          </a:xfrm>
        </p:spPr>
        <p:txBody>
          <a:bodyPr>
            <a:normAutofit/>
          </a:bodyPr>
          <a:lstStyle/>
          <a:p>
            <a:r>
              <a:rPr lang="he-IL" sz="6600" b="1" dirty="0">
                <a:solidFill>
                  <a:schemeClr val="bg1"/>
                </a:solidFill>
                <a:latin typeface="David" panose="020E0502060401010101" pitchFamily="34" charset="-79"/>
                <a:cs typeface="David" panose="020E0502060401010101" pitchFamily="34" charset="-79"/>
              </a:rPr>
              <a:t>בבליוגרפיה</a:t>
            </a:r>
            <a:endParaRPr lang="en-US" sz="6600" b="1" dirty="0">
              <a:solidFill>
                <a:schemeClr val="bg1"/>
              </a:solidFill>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FF95A084-8964-4227-4201-22DBA67896E5}"/>
              </a:ext>
            </a:extLst>
          </p:cNvPr>
          <p:cNvSpPr>
            <a:spLocks noGrp="1"/>
          </p:cNvSpPr>
          <p:nvPr>
            <p:ph idx="1"/>
          </p:nvPr>
        </p:nvSpPr>
        <p:spPr>
          <a:xfrm>
            <a:off x="838200" y="2144778"/>
            <a:ext cx="10570719" cy="2980116"/>
          </a:xfrm>
        </p:spPr>
        <p:txBody>
          <a:bodyPr anchor="ctr">
            <a:normAutofit/>
          </a:bodyPr>
          <a:lstStyle/>
          <a:p>
            <a:pPr marL="0" indent="0" algn="r" rtl="1" fontAlgn="base">
              <a:buNone/>
            </a:pPr>
            <a:r>
              <a:rPr lang="he-IL" sz="2400" b="0" i="0" u="none" strike="noStrike" dirty="0">
                <a:effectLst/>
                <a:latin typeface="David" panose="020E0502060401010101" pitchFamily="34" charset="-79"/>
                <a:cs typeface="David" panose="020E0502060401010101" pitchFamily="34" charset="-79"/>
              </a:rPr>
              <a:t>אתר יזכור: </a:t>
            </a:r>
            <a:r>
              <a:rPr lang="he-IL" sz="2400" b="0" i="0" u="none" strike="noStrike" dirty="0">
                <a:effectLst/>
                <a:latin typeface="David" panose="020E0502060401010101" pitchFamily="34" charset="-79"/>
                <a:cs typeface="David" panose="020E0502060401010101" pitchFamily="34" charset="-79"/>
                <a:hlinkClick r:id="rId2">
                  <a:extLst>
                    <a:ext uri="{A12FA001-AC4F-418D-AE19-62706E023703}">
                      <ahyp:hlinkClr xmlns:ahyp="http://schemas.microsoft.com/office/drawing/2018/hyperlinkcolor" val="tx"/>
                    </a:ext>
                  </a:extLst>
                </a:hlinkClick>
              </a:rPr>
              <a:t>טוראי בצלאל משנה</a:t>
            </a:r>
            <a:endParaRPr lang="en-US" sz="2400" b="0" i="0" dirty="0">
              <a:effectLst/>
              <a:latin typeface="David" panose="020E0502060401010101" pitchFamily="34" charset="-79"/>
              <a:cs typeface="David" panose="020E0502060401010101" pitchFamily="34" charset="-79"/>
            </a:endParaRPr>
          </a:p>
          <a:p>
            <a:pPr marL="0" indent="0" algn="r" rtl="1" fontAlgn="base">
              <a:buNone/>
            </a:pPr>
            <a:r>
              <a:rPr lang="he-IL" sz="2400" b="0" i="0" u="none" strike="noStrike" dirty="0">
                <a:effectLst/>
                <a:latin typeface="David" panose="020E0502060401010101" pitchFamily="34" charset="-79"/>
                <a:cs typeface="David" panose="020E0502060401010101" pitchFamily="34" charset="-79"/>
              </a:rPr>
              <a:t>גלעד לזכרם:</a:t>
            </a:r>
            <a:r>
              <a:rPr lang="en-US" sz="2400" b="0" i="0" dirty="0">
                <a:effectLst/>
                <a:latin typeface="David" panose="020E0502060401010101" pitchFamily="34" charset="-79"/>
                <a:cs typeface="David" panose="020E0502060401010101" pitchFamily="34" charset="-79"/>
              </a:rPr>
              <a:t>​</a:t>
            </a:r>
            <a:r>
              <a:rPr lang="he-IL" sz="2400" b="0" i="0" dirty="0">
                <a:effectLst/>
                <a:latin typeface="David" panose="020E0502060401010101" pitchFamily="34" charset="-79"/>
                <a:cs typeface="David" panose="020E0502060401010101" pitchFamily="34" charset="-79"/>
              </a:rPr>
              <a:t> </a:t>
            </a:r>
            <a:r>
              <a:rPr lang="he-IL" sz="2400" b="0" i="0" dirty="0">
                <a:effectLst/>
                <a:latin typeface="David" panose="020E0502060401010101" pitchFamily="34" charset="-79"/>
                <a:cs typeface="David" panose="020E0502060401010101" pitchFamily="34" charset="-79"/>
                <a:hlinkClick r:id="rId3">
                  <a:extLst>
                    <a:ext uri="{A12FA001-AC4F-418D-AE19-62706E023703}">
                      <ahyp:hlinkClr xmlns:ahyp="http://schemas.microsoft.com/office/drawing/2018/hyperlinkcolor" val="tx"/>
                    </a:ext>
                  </a:extLst>
                </a:hlinkClick>
              </a:rPr>
              <a:t>טוראי בצלאל משנה ז"ל</a:t>
            </a:r>
            <a:endParaRPr lang="he-IL" sz="2400" b="0" i="0" dirty="0">
              <a:effectLst/>
              <a:latin typeface="David" panose="020E0502060401010101" pitchFamily="34" charset="-79"/>
              <a:cs typeface="David" panose="020E0502060401010101" pitchFamily="34" charset="-79"/>
            </a:endParaRPr>
          </a:p>
          <a:p>
            <a:pPr marL="0" indent="0" algn="r" rtl="1" fontAlgn="base">
              <a:buNone/>
            </a:pPr>
            <a:r>
              <a:rPr lang="he-IL" sz="2400" dirty="0">
                <a:latin typeface="David" panose="020E0502060401010101" pitchFamily="34" charset="-79"/>
                <a:cs typeface="David" panose="020E0502060401010101" pitchFamily="34" charset="-79"/>
              </a:rPr>
              <a:t>אתרי מלחמת העצמאות: </a:t>
            </a:r>
            <a:r>
              <a:rPr lang="he-IL" sz="2400" dirty="0">
                <a:latin typeface="David" panose="020E0502060401010101" pitchFamily="34" charset="-79"/>
                <a:cs typeface="David" panose="020E0502060401010101" pitchFamily="34" charset="-79"/>
                <a:hlinkClick r:id="rId4">
                  <a:extLst>
                    <a:ext uri="{A12FA001-AC4F-418D-AE19-62706E023703}">
                      <ahyp:hlinkClr xmlns:ahyp="http://schemas.microsoft.com/office/drawing/2018/hyperlinkcolor" val="tx"/>
                    </a:ext>
                  </a:extLst>
                </a:hlinkClick>
              </a:rPr>
              <a:t>מבצע ברוש</a:t>
            </a:r>
            <a:r>
              <a:rPr lang="he-IL" sz="2400" dirty="0">
                <a:latin typeface="David" panose="020E0502060401010101" pitchFamily="34" charset="-79"/>
                <a:cs typeface="David" panose="020E0502060401010101" pitchFamily="34" charset="-79"/>
              </a:rPr>
              <a:t> </a:t>
            </a:r>
            <a:endParaRPr lang="en-US" sz="2400" b="0" i="0" dirty="0">
              <a:effectLst/>
              <a:latin typeface="David" panose="020E0502060401010101" pitchFamily="34" charset="-79"/>
              <a:cs typeface="David" panose="020E0502060401010101" pitchFamily="34" charset="-79"/>
            </a:endParaRPr>
          </a:p>
          <a:p>
            <a:pPr marL="0" indent="0" algn="r" rtl="1" fontAlgn="base">
              <a:buNone/>
            </a:pPr>
            <a:r>
              <a:rPr lang="he-IL" sz="2400" b="0" i="0" u="none" strike="noStrike" dirty="0">
                <a:effectLst/>
                <a:latin typeface="David" panose="020E0502060401010101" pitchFamily="34" charset="-79"/>
                <a:cs typeface="David" panose="020E0502060401010101" pitchFamily="34" charset="-79"/>
              </a:rPr>
              <a:t>ויקיפדיה: </a:t>
            </a:r>
            <a:r>
              <a:rPr lang="he-IL" sz="2400" b="0" i="0" u="none" strike="noStrike" dirty="0">
                <a:effectLst/>
                <a:latin typeface="David" panose="020E0502060401010101" pitchFamily="34" charset="-79"/>
                <a:cs typeface="David" panose="020E0502060401010101" pitchFamily="34" charset="-79"/>
                <a:hlinkClick r:id="rId5">
                  <a:extLst>
                    <a:ext uri="{A12FA001-AC4F-418D-AE19-62706E023703}">
                      <ahyp:hlinkClr xmlns:ahyp="http://schemas.microsoft.com/office/drawing/2018/hyperlinkcolor" val="tx"/>
                    </a:ext>
                  </a:extLst>
                </a:hlinkClick>
              </a:rPr>
              <a:t>מלחמת העצמאות</a:t>
            </a:r>
            <a:r>
              <a:rPr lang="he-IL" sz="2400" b="0" i="0" u="none" strike="noStrike" dirty="0">
                <a:effectLst/>
                <a:latin typeface="David" panose="020E0502060401010101" pitchFamily="34" charset="-79"/>
                <a:cs typeface="David" panose="020E0502060401010101" pitchFamily="34" charset="-79"/>
              </a:rPr>
              <a:t> </a:t>
            </a:r>
            <a:r>
              <a:rPr lang="he-IL" sz="2400" b="0" i="0" u="none" strike="noStrike" dirty="0">
                <a:effectLst/>
                <a:latin typeface="David" panose="020E0502060401010101" pitchFamily="34" charset="-79"/>
                <a:cs typeface="David" panose="020E0502060401010101" pitchFamily="34" charset="-79"/>
                <a:hlinkClick r:id="rId6">
                  <a:extLst>
                    <a:ext uri="{A12FA001-AC4F-418D-AE19-62706E023703}">
                      <ahyp:hlinkClr xmlns:ahyp="http://schemas.microsoft.com/office/drawing/2018/hyperlinkcolor" val="tx"/>
                    </a:ext>
                  </a:extLst>
                </a:hlinkClick>
              </a:rPr>
              <a:t>מבצע ברוש</a:t>
            </a:r>
            <a:endParaRPr lang="en-US" sz="2400" b="0" i="0" dirty="0">
              <a:effectLst/>
              <a:latin typeface="David" panose="020E0502060401010101" pitchFamily="34" charset="-79"/>
              <a:cs typeface="David" panose="020E0502060401010101" pitchFamily="34" charset="-79"/>
            </a:endParaRPr>
          </a:p>
          <a:p>
            <a:pPr marL="0" indent="0">
              <a:lnSpc>
                <a:spcPct val="100000"/>
              </a:lnSpc>
              <a:spcBef>
                <a:spcPts val="0"/>
              </a:spcBef>
              <a:buNone/>
            </a:pPr>
            <a:endParaRPr lang="en-US"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49001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30"/>
          <p:cNvPicPr preferRelativeResize="0"/>
          <p:nvPr/>
        </p:nvPicPr>
        <p:blipFill>
          <a:blip r:embed="rId3">
            <a:alphaModFix/>
          </a:blip>
          <a:stretch>
            <a:fillRect/>
          </a:stretch>
        </p:blipFill>
        <p:spPr>
          <a:xfrm>
            <a:off x="-409133" y="1"/>
            <a:ext cx="13105533" cy="7874833"/>
          </a:xfrm>
          <a:prstGeom prst="rect">
            <a:avLst/>
          </a:prstGeom>
          <a:noFill/>
          <a:ln>
            <a:noFill/>
          </a:ln>
        </p:spPr>
      </p:pic>
      <p:sp>
        <p:nvSpPr>
          <p:cNvPr id="181" name="Google Shape;181;p30"/>
          <p:cNvSpPr txBox="1">
            <a:spLocks noGrp="1"/>
          </p:cNvSpPr>
          <p:nvPr>
            <p:ph type="title"/>
          </p:nvPr>
        </p:nvSpPr>
        <p:spPr>
          <a:xfrm>
            <a:off x="6546300" y="1775333"/>
            <a:ext cx="4221200" cy="763600"/>
          </a:xfrm>
          <a:prstGeom prst="rect">
            <a:avLst/>
          </a:prstGeom>
        </p:spPr>
        <p:txBody>
          <a:bodyPr spcFirstLastPara="1" vert="horz" wrap="square" lIns="121900" tIns="121900" rIns="121900" bIns="121900" rtlCol="1" anchor="t" anchorCtr="0">
            <a:noAutofit/>
          </a:bodyPr>
          <a:lstStyle/>
          <a:p>
            <a:r>
              <a:rPr lang="en-GB" sz="5600" dirty="0" err="1">
                <a:latin typeface="David" panose="020E0502060401010101" pitchFamily="34" charset="-79"/>
                <a:cs typeface="David" panose="020E0502060401010101" pitchFamily="34" charset="-79"/>
              </a:rPr>
              <a:t>יהי</a:t>
            </a:r>
            <a:r>
              <a:rPr lang="en-GB" sz="5600" dirty="0">
                <a:latin typeface="David" panose="020E0502060401010101" pitchFamily="34" charset="-79"/>
                <a:cs typeface="David" panose="020E0502060401010101" pitchFamily="34" charset="-79"/>
              </a:rPr>
              <a:t> </a:t>
            </a:r>
            <a:r>
              <a:rPr lang="en-GB" sz="5600" dirty="0" err="1">
                <a:latin typeface="David" panose="020E0502060401010101" pitchFamily="34" charset="-79"/>
                <a:cs typeface="David" panose="020E0502060401010101" pitchFamily="34" charset="-79"/>
              </a:rPr>
              <a:t>זכרו</a:t>
            </a:r>
            <a:r>
              <a:rPr lang="en-GB" sz="5600" dirty="0">
                <a:latin typeface="David" panose="020E0502060401010101" pitchFamily="34" charset="-79"/>
                <a:cs typeface="David" panose="020E0502060401010101" pitchFamily="34" charset="-79"/>
              </a:rPr>
              <a:t> ברוך</a:t>
            </a:r>
            <a:r>
              <a:rPr lang="he-IL" sz="5600" dirty="0">
                <a:latin typeface="David" panose="020E0502060401010101" pitchFamily="34" charset="-79"/>
                <a:cs typeface="David" panose="020E0502060401010101" pitchFamily="34" charset="-79"/>
              </a:rPr>
              <a:t>!</a:t>
            </a:r>
            <a:endParaRPr sz="5600" dirty="0">
              <a:latin typeface="David" panose="020E0502060401010101" pitchFamily="34" charset="-79"/>
              <a:cs typeface="David" panose="020E0502060401010101" pitchFamily="34" charset="-79"/>
            </a:endParaRPr>
          </a:p>
        </p:txBody>
      </p:sp>
    </p:spTree>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1256</TotalTime>
  <Words>843</Words>
  <Application>Microsoft Office PowerPoint</Application>
  <PresentationFormat>מסך רחב</PresentationFormat>
  <Paragraphs>68</Paragraphs>
  <Slides>17</Slides>
  <Notes>1</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17</vt:i4>
      </vt:variant>
    </vt:vector>
  </HeadingPairs>
  <TitlesOfParts>
    <vt:vector size="25" baseType="lpstr">
      <vt:lpstr>Arial</vt:lpstr>
      <vt:lpstr>Calibri</vt:lpstr>
      <vt:lpstr>Calibri Light</vt:lpstr>
      <vt:lpstr>David</vt:lpstr>
      <vt:lpstr>FbDiploma Regular</vt:lpstr>
      <vt:lpstr>Times New Roman</vt:lpstr>
      <vt:lpstr>Wingdings 3</vt:lpstr>
      <vt:lpstr>ערכת נושא Office</vt:lpstr>
      <vt:lpstr>מצגת של PowerPoint‏</vt:lpstr>
      <vt:lpstr>טוראי בצלאל משנה</vt:lpstr>
      <vt:lpstr>ילדותו</vt:lpstr>
      <vt:lpstr>מצגת של PowerPoint‏</vt:lpstr>
      <vt:lpstr>מצגת של PowerPoint‏</vt:lpstr>
      <vt:lpstr>השירות בצבא הבריטי</vt:lpstr>
      <vt:lpstr>הקמת משפחה</vt:lpstr>
      <vt:lpstr>השירות הצבאי</vt:lpstr>
      <vt:lpstr>מלחמת העצמאות</vt:lpstr>
      <vt:lpstr>חטיבת "כרמלי"</vt:lpstr>
      <vt:lpstr>חטיבת "כרמלי"</vt:lpstr>
      <vt:lpstr>מבצע "ברוש"</vt:lpstr>
      <vt:lpstr>נפילתו</vt:lpstr>
      <vt:lpstr>הנצחתו באנדרטאות</vt:lpstr>
      <vt:lpstr>בנימה אישית...</vt:lpstr>
      <vt:lpstr>בבליוגרפיה</vt:lpstr>
      <vt:lpstr>יהי זכרו ברוך!</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מיצג הנצחה לזכרו של בצלאל משנה</dc:title>
  <dc:creator>Lihi David</dc:creator>
  <cp:lastModifiedBy>מור אבן דנן</cp:lastModifiedBy>
  <cp:revision>20</cp:revision>
  <dcterms:created xsi:type="dcterms:W3CDTF">2023-02-16T19:08:24Z</dcterms:created>
  <dcterms:modified xsi:type="dcterms:W3CDTF">2023-06-13T10:49:33Z</dcterms:modified>
</cp:coreProperties>
</file>